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3.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4.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5.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6.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notesSlides/notesSlide7.xml" ContentType="application/vnd.openxmlformats-officedocument.presentationml.notesSlid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notesSlides/notesSlide8.xml" ContentType="application/vnd.openxmlformats-officedocument.presentationml.notesSlid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charts/chart29.xml" ContentType="application/vnd.openxmlformats-officedocument.drawingml.chart+xml"/>
  <Override PartName="/ppt/charts/style29.xml" ContentType="application/vnd.ms-office.chartstyle+xml"/>
  <Override PartName="/ppt/charts/colors29.xml" ContentType="application/vnd.ms-office.chartcolorstyle+xml"/>
  <Override PartName="/ppt/charts/chart30.xml" ContentType="application/vnd.openxmlformats-officedocument.drawingml.chart+xml"/>
  <Override PartName="/ppt/charts/style30.xml" ContentType="application/vnd.ms-office.chartstyle+xml"/>
  <Override PartName="/ppt/charts/colors30.xml" ContentType="application/vnd.ms-office.chartcolorstyle+xml"/>
  <Override PartName="/ppt/charts/chart31.xml" ContentType="application/vnd.openxmlformats-officedocument.drawingml.chart+xml"/>
  <Override PartName="/ppt/charts/style31.xml" ContentType="application/vnd.ms-office.chartstyle+xml"/>
  <Override PartName="/ppt/charts/colors31.xml" ContentType="application/vnd.ms-office.chartcolorstyle+xml"/>
  <Override PartName="/ppt/charts/chart32.xml" ContentType="application/vnd.openxmlformats-officedocument.drawingml.chart+xml"/>
  <Override PartName="/ppt/charts/style32.xml" ContentType="application/vnd.ms-office.chartstyle+xml"/>
  <Override PartName="/ppt/charts/colors32.xml" ContentType="application/vnd.ms-office.chartcolorstyle+xml"/>
  <Override PartName="/ppt/charts/chart33.xml" ContentType="application/vnd.openxmlformats-officedocument.drawingml.chart+xml"/>
  <Override PartName="/ppt/charts/style33.xml" ContentType="application/vnd.ms-office.chartstyle+xml"/>
  <Override PartName="/ppt/charts/colors33.xml" ContentType="application/vnd.ms-office.chartcolorstyle+xml"/>
  <Override PartName="/ppt/charts/chart34.xml" ContentType="application/vnd.openxmlformats-officedocument.drawingml.chart+xml"/>
  <Override PartName="/ppt/charts/style34.xml" ContentType="application/vnd.ms-office.chartstyle+xml"/>
  <Override PartName="/ppt/charts/colors34.xml" ContentType="application/vnd.ms-office.chartcolorstyle+xml"/>
  <Override PartName="/ppt/charts/chart35.xml" ContentType="application/vnd.openxmlformats-officedocument.drawingml.chart+xml"/>
  <Override PartName="/ppt/charts/style35.xml" ContentType="application/vnd.ms-office.chartstyle+xml"/>
  <Override PartName="/ppt/charts/colors35.xml" ContentType="application/vnd.ms-office.chartcolorstyle+xml"/>
  <Override PartName="/ppt/charts/chart36.xml" ContentType="application/vnd.openxmlformats-officedocument.drawingml.chart+xml"/>
  <Override PartName="/ppt/charts/style36.xml" ContentType="application/vnd.ms-office.chartstyle+xml"/>
  <Override PartName="/ppt/charts/colors36.xml" ContentType="application/vnd.ms-office.chartcolorstyle+xml"/>
  <Override PartName="/ppt/charts/chart37.xml" ContentType="application/vnd.openxmlformats-officedocument.drawingml.chart+xml"/>
  <Override PartName="/ppt/charts/style37.xml" ContentType="application/vnd.ms-office.chartstyle+xml"/>
  <Override PartName="/ppt/charts/colors37.xml" ContentType="application/vnd.ms-office.chartcolorstyle+xml"/>
  <Override PartName="/ppt/charts/chart38.xml" ContentType="application/vnd.openxmlformats-officedocument.drawingml.chart+xml"/>
  <Override PartName="/ppt/charts/style38.xml" ContentType="application/vnd.ms-office.chartstyle+xml"/>
  <Override PartName="/ppt/charts/colors3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61" r:id="rId1"/>
  </p:sldMasterIdLst>
  <p:notesMasterIdLst>
    <p:notesMasterId r:id="rId31"/>
  </p:notesMasterIdLst>
  <p:sldIdLst>
    <p:sldId id="256" r:id="rId2"/>
    <p:sldId id="388" r:id="rId3"/>
    <p:sldId id="389" r:id="rId4"/>
    <p:sldId id="390" r:id="rId5"/>
    <p:sldId id="423" r:id="rId6"/>
    <p:sldId id="391" r:id="rId7"/>
    <p:sldId id="392" r:id="rId8"/>
    <p:sldId id="395" r:id="rId9"/>
    <p:sldId id="398" r:id="rId10"/>
    <p:sldId id="430" r:id="rId11"/>
    <p:sldId id="401" r:id="rId12"/>
    <p:sldId id="402" r:id="rId13"/>
    <p:sldId id="403" r:id="rId14"/>
    <p:sldId id="404" r:id="rId15"/>
    <p:sldId id="406" r:id="rId16"/>
    <p:sldId id="407" r:id="rId17"/>
    <p:sldId id="408" r:id="rId18"/>
    <p:sldId id="410" r:id="rId19"/>
    <p:sldId id="411" r:id="rId20"/>
    <p:sldId id="431" r:id="rId21"/>
    <p:sldId id="412" r:id="rId22"/>
    <p:sldId id="413" r:id="rId23"/>
    <p:sldId id="426" r:id="rId24"/>
    <p:sldId id="427" r:id="rId25"/>
    <p:sldId id="421" r:id="rId26"/>
    <p:sldId id="422" r:id="rId27"/>
    <p:sldId id="418" r:id="rId28"/>
    <p:sldId id="419" r:id="rId29"/>
    <p:sldId id="420" r:id="rId30"/>
  </p:sldIdLst>
  <p:sldSz cx="9906000" cy="6858000" type="A4"/>
  <p:notesSz cx="6858000" cy="9874250"/>
  <p:defaultTextStyle>
    <a:defPPr>
      <a:defRPr lang="fr-FR"/>
    </a:defPPr>
    <a:lvl1pPr marL="0" algn="l" defTabSz="236030" rtl="0" eaLnBrk="1" latinLnBrk="0" hangingPunct="1">
      <a:defRPr sz="900" kern="1200">
        <a:solidFill>
          <a:schemeClr val="tx1"/>
        </a:solidFill>
        <a:latin typeface="+mn-lt"/>
        <a:ea typeface="+mn-ea"/>
        <a:cs typeface="+mn-cs"/>
      </a:defRPr>
    </a:lvl1pPr>
    <a:lvl2pPr marL="236030" algn="l" defTabSz="236030" rtl="0" eaLnBrk="1" latinLnBrk="0" hangingPunct="1">
      <a:defRPr sz="900" kern="1200">
        <a:solidFill>
          <a:schemeClr val="tx1"/>
        </a:solidFill>
        <a:latin typeface="+mn-lt"/>
        <a:ea typeface="+mn-ea"/>
        <a:cs typeface="+mn-cs"/>
      </a:defRPr>
    </a:lvl2pPr>
    <a:lvl3pPr marL="472061" algn="l" defTabSz="236030" rtl="0" eaLnBrk="1" latinLnBrk="0" hangingPunct="1">
      <a:defRPr sz="900" kern="1200">
        <a:solidFill>
          <a:schemeClr val="tx1"/>
        </a:solidFill>
        <a:latin typeface="+mn-lt"/>
        <a:ea typeface="+mn-ea"/>
        <a:cs typeface="+mn-cs"/>
      </a:defRPr>
    </a:lvl3pPr>
    <a:lvl4pPr marL="708091" algn="l" defTabSz="236030" rtl="0" eaLnBrk="1" latinLnBrk="0" hangingPunct="1">
      <a:defRPr sz="900" kern="1200">
        <a:solidFill>
          <a:schemeClr val="tx1"/>
        </a:solidFill>
        <a:latin typeface="+mn-lt"/>
        <a:ea typeface="+mn-ea"/>
        <a:cs typeface="+mn-cs"/>
      </a:defRPr>
    </a:lvl4pPr>
    <a:lvl5pPr marL="944122" algn="l" defTabSz="236030" rtl="0" eaLnBrk="1" latinLnBrk="0" hangingPunct="1">
      <a:defRPr sz="900" kern="1200">
        <a:solidFill>
          <a:schemeClr val="tx1"/>
        </a:solidFill>
        <a:latin typeface="+mn-lt"/>
        <a:ea typeface="+mn-ea"/>
        <a:cs typeface="+mn-cs"/>
      </a:defRPr>
    </a:lvl5pPr>
    <a:lvl6pPr marL="1180152" algn="l" defTabSz="236030" rtl="0" eaLnBrk="1" latinLnBrk="0" hangingPunct="1">
      <a:defRPr sz="900" kern="1200">
        <a:solidFill>
          <a:schemeClr val="tx1"/>
        </a:solidFill>
        <a:latin typeface="+mn-lt"/>
        <a:ea typeface="+mn-ea"/>
        <a:cs typeface="+mn-cs"/>
      </a:defRPr>
    </a:lvl6pPr>
    <a:lvl7pPr marL="1416182" algn="l" defTabSz="236030" rtl="0" eaLnBrk="1" latinLnBrk="0" hangingPunct="1">
      <a:defRPr sz="900" kern="1200">
        <a:solidFill>
          <a:schemeClr val="tx1"/>
        </a:solidFill>
        <a:latin typeface="+mn-lt"/>
        <a:ea typeface="+mn-ea"/>
        <a:cs typeface="+mn-cs"/>
      </a:defRPr>
    </a:lvl7pPr>
    <a:lvl8pPr marL="1652213" algn="l" defTabSz="236030" rtl="0" eaLnBrk="1" latinLnBrk="0" hangingPunct="1">
      <a:defRPr sz="900" kern="1200">
        <a:solidFill>
          <a:schemeClr val="tx1"/>
        </a:solidFill>
        <a:latin typeface="+mn-lt"/>
        <a:ea typeface="+mn-ea"/>
        <a:cs typeface="+mn-cs"/>
      </a:defRPr>
    </a:lvl8pPr>
    <a:lvl9pPr marL="1888243" algn="l" defTabSz="236030" rtl="0" eaLnBrk="1" latinLnBrk="0" hangingPunct="1">
      <a:defRPr sz="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91" userDrawn="1">
          <p15:clr>
            <a:srgbClr val="A4A3A4"/>
          </p15:clr>
        </p15:guide>
        <p15:guide id="2" pos="6240" userDrawn="1">
          <p15:clr>
            <a:srgbClr val="A4A3A4"/>
          </p15:clr>
        </p15:guide>
        <p15:guide id="3" orient="horz" pos="2160" userDrawn="1">
          <p15:clr>
            <a:srgbClr val="A4A3A4"/>
          </p15:clr>
        </p15:guide>
        <p15:guide id="4" pos="312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sol@free.fr" initials="n" lastIdx="28" clrIdx="0">
    <p:extLst>
      <p:ext uri="{19B8F6BF-5375-455C-9EA6-DF929625EA0E}">
        <p15:presenceInfo xmlns:p15="http://schemas.microsoft.com/office/powerpoint/2012/main" userId="6b1841f18bfc4852" providerId="Windows Live"/>
      </p:ext>
    </p:extLst>
  </p:cmAuthor>
  <p:cmAuthor id="2" name="Eléonore LAVOINE" initials="EL" lastIdx="1" clrIdx="1">
    <p:extLst>
      <p:ext uri="{19B8F6BF-5375-455C-9EA6-DF929625EA0E}">
        <p15:presenceInfo xmlns:p15="http://schemas.microsoft.com/office/powerpoint/2012/main" userId="5f0400bc00385661" providerId="Windows Live"/>
      </p:ext>
    </p:extLst>
  </p:cmAuthor>
  <p:cmAuthor id="3" name="Octavie Baculard" initials="OB" lastIdx="1" clrIdx="2">
    <p:extLst>
      <p:ext uri="{19B8F6BF-5375-455C-9EA6-DF929625EA0E}">
        <p15:presenceInfo xmlns:p15="http://schemas.microsoft.com/office/powerpoint/2012/main" userId="81155b6218046c0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FF7"/>
    <a:srgbClr val="F6EEF6"/>
    <a:srgbClr val="9353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62" autoAdjust="0"/>
    <p:restoredTop sz="95226" autoAdjust="0"/>
  </p:normalViewPr>
  <p:slideViewPr>
    <p:cSldViewPr snapToGrid="0">
      <p:cViewPr varScale="1">
        <p:scale>
          <a:sx n="86" d="100"/>
          <a:sy n="86" d="100"/>
        </p:scale>
        <p:origin x="1190" y="48"/>
      </p:cViewPr>
      <p:guideLst>
        <p:guide orient="horz" pos="691"/>
        <p:guide pos="6240"/>
        <p:guide orient="horz" pos="2160"/>
        <p:guide pos="312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26.xml"/><Relationship Id="rId1" Type="http://schemas.microsoft.com/office/2011/relationships/chartStyle" Target="style26.xml"/></Relationships>
</file>

<file path=ppt/charts/_rels/chart27.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27.xml"/><Relationship Id="rId1" Type="http://schemas.microsoft.com/office/2011/relationships/chartStyle" Target="style27.xml"/></Relationships>
</file>

<file path=ppt/charts/_rels/chart28.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28.xml"/><Relationship Id="rId1" Type="http://schemas.microsoft.com/office/2011/relationships/chartStyle" Target="style28.xml"/></Relationships>
</file>

<file path=ppt/charts/_rels/chart29.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29.xml"/><Relationship Id="rId1" Type="http://schemas.microsoft.com/office/2011/relationships/chartStyle" Target="style29.xml"/></Relationships>
</file>

<file path=ppt/charts/_rels/chart3.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3.xml"/><Relationship Id="rId1" Type="http://schemas.microsoft.com/office/2011/relationships/chartStyle" Target="style3.xml"/></Relationships>
</file>

<file path=ppt/charts/_rels/chart30.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30.xml"/><Relationship Id="rId1" Type="http://schemas.microsoft.com/office/2011/relationships/chartStyle" Target="style30.xml"/></Relationships>
</file>

<file path=ppt/charts/_rels/chart31.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31.xml"/><Relationship Id="rId1" Type="http://schemas.microsoft.com/office/2011/relationships/chartStyle" Target="style31.xml"/></Relationships>
</file>

<file path=ppt/charts/_rels/chart32.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32.xml"/><Relationship Id="rId1" Type="http://schemas.microsoft.com/office/2011/relationships/chartStyle" Target="style32.xml"/></Relationships>
</file>

<file path=ppt/charts/_rels/chart33.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33.xml"/><Relationship Id="rId1" Type="http://schemas.microsoft.com/office/2011/relationships/chartStyle" Target="style33.xml"/></Relationships>
</file>

<file path=ppt/charts/_rels/chart34.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34.xml"/><Relationship Id="rId1" Type="http://schemas.microsoft.com/office/2011/relationships/chartStyle" Target="style34.xml"/></Relationships>
</file>

<file path=ppt/charts/_rels/chart35.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35.xml"/><Relationship Id="rId1" Type="http://schemas.microsoft.com/office/2011/relationships/chartStyle" Target="style35.xml"/></Relationships>
</file>

<file path=ppt/charts/_rels/chart36.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36.xml"/><Relationship Id="rId1" Type="http://schemas.microsoft.com/office/2011/relationships/chartStyle" Target="style36.xml"/></Relationships>
</file>

<file path=ppt/charts/_rels/chart37.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37.xml"/><Relationship Id="rId1" Type="http://schemas.microsoft.com/office/2011/relationships/chartStyle" Target="style37.xml"/></Relationships>
</file>

<file path=ppt/charts/_rels/chart38.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38.xml"/><Relationship Id="rId1" Type="http://schemas.microsoft.com/office/2011/relationships/chartStyle" Target="style38.xml"/></Relationships>
</file>

<file path=ppt/charts/_rels/chart4.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eff\Dropbox%20(Kimso)\Dossier%20de%20l'&#233;quipe%20Kimso\KIMSO%20Clients\Cler\7.%20Rapports\Conseil%20d&#233;partemental%20du%20Bas-Rhin%20-%20A%20FAIRE\Bas-Rhin.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pivotSource>
    <c:name>[Bas-Rhin.xlsx]Analyses!Tableau croisé dynamique1</c:name>
    <c:fmtId val="5"/>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100"/>
              <a:t>Temporalité</a:t>
            </a:r>
            <a:r>
              <a:rPr lang="en-US" sz="1100" baseline="0"/>
              <a:t> de la collecte de données</a:t>
            </a:r>
            <a:endParaRPr lang="en-US" sz="110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ivotFmts>
      <c:pivotFmt>
        <c:idx val="0"/>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t"/>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1"/>
          </a:solidFill>
          <a:ln w="19050">
            <a:solidFill>
              <a:schemeClr val="lt1"/>
            </a:solidFill>
          </a:ln>
          <a:effectLst/>
        </c:spPr>
      </c:pivotFmt>
      <c:pivotFmt>
        <c:idx val="2"/>
        <c:spPr>
          <a:solidFill>
            <a:schemeClr val="accent1"/>
          </a:solidFill>
          <a:ln w="19050">
            <a:solidFill>
              <a:schemeClr val="lt1"/>
            </a:solidFill>
          </a:ln>
          <a:effectLst/>
        </c:spPr>
      </c:pivotFmt>
      <c:pivotFmt>
        <c:idx val="3"/>
        <c:spPr>
          <a:solidFill>
            <a:schemeClr val="accent1"/>
          </a:solidFill>
          <a:ln w="28575" cap="rnd">
            <a:solidFill>
              <a:schemeClr val="accent1"/>
            </a:solidFill>
            <a:round/>
          </a:ln>
          <a:effectLst/>
        </c:spPr>
        <c:marker>
          <c:symbol val="none"/>
        </c:marker>
      </c:pivotFmt>
      <c:pivotFmt>
        <c:idx val="4"/>
        <c:spPr>
          <a:solidFill>
            <a:schemeClr val="accent1"/>
          </a:solidFill>
          <a:ln w="28575" cap="rnd">
            <a:solidFill>
              <a:schemeClr val="accent1"/>
            </a:solidFill>
            <a:round/>
          </a:ln>
          <a:effectLst/>
        </c:spPr>
        <c:marker>
          <c:symbol val="none"/>
        </c:marker>
      </c:pivotFmt>
      <c:pivotFmt>
        <c:idx val="5"/>
        <c:spPr>
          <a:solidFill>
            <a:schemeClr val="accent1"/>
          </a:solidFill>
          <a:ln w="28575" cap="rnd">
            <a:solidFill>
              <a:schemeClr val="accent1"/>
            </a:solidFill>
            <a:round/>
          </a:ln>
          <a:effectLst/>
        </c:spPr>
        <c:marker>
          <c:symbol val="none"/>
        </c:marker>
      </c:pivotFmt>
      <c:pivotFmt>
        <c:idx val="6"/>
        <c:spPr>
          <a:solidFill>
            <a:schemeClr val="accent1"/>
          </a:solidFill>
          <a:ln w="28575" cap="rnd">
            <a:solidFill>
              <a:schemeClr val="accent1"/>
            </a:solidFill>
            <a:round/>
          </a:ln>
          <a:effectLst/>
        </c:spPr>
        <c:marker>
          <c:symbol val="none"/>
        </c:marker>
      </c:pivotFmt>
      <c:pivotFmt>
        <c:idx val="7"/>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t"/>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8"/>
        <c:spPr>
          <a:solidFill>
            <a:schemeClr val="accent1"/>
          </a:solidFill>
          <a:ln w="28575" cap="rnd">
            <a:solidFill>
              <a:schemeClr val="accent1"/>
            </a:solidFill>
            <a:round/>
          </a:ln>
          <a:effectLst/>
        </c:spPr>
        <c:marker>
          <c:symbol val="none"/>
        </c:marker>
      </c:pivotFmt>
      <c:pivotFmt>
        <c:idx val="9"/>
        <c:spPr>
          <a:solidFill>
            <a:schemeClr val="accent1"/>
          </a:solidFill>
          <a:ln w="28575" cap="rnd">
            <a:solidFill>
              <a:schemeClr val="accent1"/>
            </a:solidFill>
            <a:round/>
          </a:ln>
          <a:effectLst/>
        </c:spPr>
        <c:marker>
          <c:symbol val="none"/>
        </c:marker>
      </c:pivotFmt>
      <c:pivotFmt>
        <c:idx val="10"/>
        <c:spPr>
          <a:solidFill>
            <a:schemeClr val="accent1"/>
          </a:solidFill>
          <a:ln w="28575" cap="rnd">
            <a:solidFill>
              <a:schemeClr val="accent1"/>
            </a:solidFill>
            <a:round/>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t"/>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1"/>
        <c:spPr>
          <a:solidFill>
            <a:schemeClr val="accent1"/>
          </a:solidFill>
          <a:ln w="28575" cap="rnd">
            <a:solidFill>
              <a:schemeClr val="accent1"/>
            </a:solidFill>
            <a:round/>
          </a:ln>
          <a:effectLst/>
        </c:spPr>
        <c:marker>
          <c:symbol val="none"/>
        </c:marker>
      </c:pivotFmt>
      <c:pivotFmt>
        <c:idx val="12"/>
        <c:spPr>
          <a:solidFill>
            <a:schemeClr val="accent1"/>
          </a:solidFill>
          <a:ln w="28575" cap="rnd">
            <a:solidFill>
              <a:schemeClr val="accent1"/>
            </a:solidFill>
            <a:round/>
          </a:ln>
          <a:effectLst/>
        </c:spPr>
        <c:marker>
          <c:symbol val="none"/>
        </c:marker>
      </c:pivotFmt>
    </c:pivotFmts>
    <c:plotArea>
      <c:layout/>
      <c:lineChart>
        <c:grouping val="standard"/>
        <c:varyColors val="0"/>
        <c:ser>
          <c:idx val="0"/>
          <c:order val="0"/>
          <c:tx>
            <c:strRef>
              <c:f>Analyses!$C$7</c:f>
              <c:strCache>
                <c:ptCount val="1"/>
                <c:pt idx="0">
                  <c:v>Total</c:v>
                </c:pt>
              </c:strCache>
            </c:strRef>
          </c:tx>
          <c:spPr>
            <a:ln w="28575" cap="rnd">
              <a:solidFill>
                <a:schemeClr val="accent1"/>
              </a:solidFill>
              <a:round/>
            </a:ln>
            <a:effectLst/>
          </c:spPr>
          <c:marker>
            <c:symbol val="none"/>
          </c:marker>
          <c:dPt>
            <c:idx val="0"/>
            <c:marker>
              <c:symbol val="none"/>
            </c:marker>
            <c:bubble3D val="0"/>
            <c:extLst xmlns:c16r2="http://schemas.microsoft.com/office/drawing/2015/06/chart">
              <c:ext xmlns:c16="http://schemas.microsoft.com/office/drawing/2014/chart" uri="{C3380CC4-5D6E-409C-BE32-E72D297353CC}">
                <c16:uniqueId val="{00000000-D862-488F-A640-D8EF97649679}"/>
              </c:ext>
            </c:extLst>
          </c:dPt>
          <c:dPt>
            <c:idx val="1"/>
            <c:marker>
              <c:symbol val="none"/>
            </c:marker>
            <c:bubble3D val="0"/>
            <c:extLst xmlns:c16r2="http://schemas.microsoft.com/office/drawing/2015/06/chart">
              <c:ext xmlns:c16="http://schemas.microsoft.com/office/drawing/2014/chart" uri="{C3380CC4-5D6E-409C-BE32-E72D297353CC}">
                <c16:uniqueId val="{00000001-D862-488F-A640-D8EF97649679}"/>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Analyses!$B$8:$B$21</c:f>
              <c:multiLvlStrCache>
                <c:ptCount val="11"/>
                <c:lvl>
                  <c:pt idx="0">
                    <c:v>11-mai</c:v>
                  </c:pt>
                  <c:pt idx="1">
                    <c:v>12-mai</c:v>
                  </c:pt>
                  <c:pt idx="2">
                    <c:v>13-mai</c:v>
                  </c:pt>
                  <c:pt idx="3">
                    <c:v>14-mai</c:v>
                  </c:pt>
                  <c:pt idx="4">
                    <c:v>15-mai</c:v>
                  </c:pt>
                  <c:pt idx="5">
                    <c:v>18-mai</c:v>
                  </c:pt>
                  <c:pt idx="6">
                    <c:v>19-mai</c:v>
                  </c:pt>
                  <c:pt idx="7">
                    <c:v>20-mai</c:v>
                  </c:pt>
                  <c:pt idx="8">
                    <c:v>25-mai</c:v>
                  </c:pt>
                  <c:pt idx="9">
                    <c:v>26-mai</c:v>
                  </c:pt>
                  <c:pt idx="10">
                    <c:v>02-juin</c:v>
                  </c:pt>
                </c:lvl>
                <c:lvl>
                  <c:pt idx="0">
                    <c:v>mai</c:v>
                  </c:pt>
                  <c:pt idx="10">
                    <c:v>juin</c:v>
                  </c:pt>
                </c:lvl>
              </c:multiLvlStrCache>
            </c:multiLvlStrRef>
          </c:cat>
          <c:val>
            <c:numRef>
              <c:f>Analyses!$C$8:$C$21</c:f>
              <c:numCache>
                <c:formatCode>0</c:formatCode>
                <c:ptCount val="11"/>
                <c:pt idx="0">
                  <c:v>1</c:v>
                </c:pt>
                <c:pt idx="1">
                  <c:v>9</c:v>
                </c:pt>
                <c:pt idx="2">
                  <c:v>8</c:v>
                </c:pt>
                <c:pt idx="3">
                  <c:v>1</c:v>
                </c:pt>
                <c:pt idx="4">
                  <c:v>1</c:v>
                </c:pt>
                <c:pt idx="5">
                  <c:v>6</c:v>
                </c:pt>
                <c:pt idx="6">
                  <c:v>3</c:v>
                </c:pt>
                <c:pt idx="7">
                  <c:v>2</c:v>
                </c:pt>
                <c:pt idx="8">
                  <c:v>4</c:v>
                </c:pt>
                <c:pt idx="9">
                  <c:v>1</c:v>
                </c:pt>
                <c:pt idx="10">
                  <c:v>4</c:v>
                </c:pt>
              </c:numCache>
            </c:numRef>
          </c:val>
          <c:smooth val="0"/>
          <c:extLst xmlns:c16r2="http://schemas.microsoft.com/office/drawing/2015/06/chart">
            <c:ext xmlns:c16="http://schemas.microsoft.com/office/drawing/2014/chart" uri="{C3380CC4-5D6E-409C-BE32-E72D297353CC}">
              <c16:uniqueId val="{00000002-D862-488F-A640-D8EF97649679}"/>
            </c:ext>
          </c:extLst>
        </c:ser>
        <c:dLbls>
          <c:dLblPos val="t"/>
          <c:showLegendKey val="0"/>
          <c:showVal val="1"/>
          <c:showCatName val="0"/>
          <c:showSerName val="0"/>
          <c:showPercent val="0"/>
          <c:showBubbleSize val="0"/>
        </c:dLbls>
        <c:smooth val="0"/>
        <c:axId val="463111728"/>
        <c:axId val="463103888"/>
      </c:lineChart>
      <c:catAx>
        <c:axId val="46311172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463103888"/>
        <c:crosses val="autoZero"/>
        <c:auto val="1"/>
        <c:lblAlgn val="ctr"/>
        <c:lblOffset val="100"/>
        <c:noMultiLvlLbl val="0"/>
      </c:catAx>
      <c:valAx>
        <c:axId val="463103888"/>
        <c:scaling>
          <c:orientation val="minMax"/>
        </c:scaling>
        <c:delete val="1"/>
        <c:axPos val="l"/>
        <c:numFmt formatCode="0" sourceLinked="1"/>
        <c:majorTickMark val="out"/>
        <c:minorTickMark val="none"/>
        <c:tickLblPos val="nextTo"/>
        <c:crossAx val="463111728"/>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Visible val="1"/>
      </c14:pivotOptions>
    </c:ext>
  </c:extLst>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1200" dirty="0"/>
              <a:t>Percevez-vous des aides au paiement des factures d’énergie ?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bar"/>
        <c:grouping val="stacked"/>
        <c:varyColors val="0"/>
        <c:ser>
          <c:idx val="0"/>
          <c:order val="0"/>
          <c:tx>
            <c:strRef>
              <c:f>Analyses!$C$463</c:f>
              <c:strCache>
                <c:ptCount val="1"/>
                <c:pt idx="0">
                  <c:v>Non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Analyses!$B$464:$B$465</c:f>
              <c:strCache>
                <c:ptCount val="2"/>
                <c:pt idx="0">
                  <c:v>T1</c:v>
                </c:pt>
                <c:pt idx="1">
                  <c:v>T0</c:v>
                </c:pt>
              </c:strCache>
            </c:strRef>
          </c:cat>
          <c:val>
            <c:numRef>
              <c:f>Analyses!$C$464:$C$465</c:f>
              <c:numCache>
                <c:formatCode>General</c:formatCode>
                <c:ptCount val="2"/>
                <c:pt idx="0">
                  <c:v>15</c:v>
                </c:pt>
                <c:pt idx="1">
                  <c:v>22</c:v>
                </c:pt>
              </c:numCache>
            </c:numRef>
          </c:val>
          <c:extLst xmlns:c16r2="http://schemas.microsoft.com/office/drawing/2015/06/chart">
            <c:ext xmlns:c16="http://schemas.microsoft.com/office/drawing/2014/chart" uri="{C3380CC4-5D6E-409C-BE32-E72D297353CC}">
              <c16:uniqueId val="{00000000-9862-45E4-83ED-0C18F36284CD}"/>
            </c:ext>
          </c:extLst>
        </c:ser>
        <c:ser>
          <c:idx val="1"/>
          <c:order val="1"/>
          <c:tx>
            <c:strRef>
              <c:f>Analyses!$D$463</c:f>
              <c:strCache>
                <c:ptCount val="1"/>
                <c:pt idx="0">
                  <c:v>Oui</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Analyses!$B$464:$B$465</c:f>
              <c:strCache>
                <c:ptCount val="2"/>
                <c:pt idx="0">
                  <c:v>T1</c:v>
                </c:pt>
                <c:pt idx="1">
                  <c:v>T0</c:v>
                </c:pt>
              </c:strCache>
            </c:strRef>
          </c:cat>
          <c:val>
            <c:numRef>
              <c:f>Analyses!$D$464:$D$465</c:f>
              <c:numCache>
                <c:formatCode>General</c:formatCode>
                <c:ptCount val="2"/>
                <c:pt idx="0">
                  <c:v>8</c:v>
                </c:pt>
                <c:pt idx="1">
                  <c:v>1</c:v>
                </c:pt>
              </c:numCache>
            </c:numRef>
          </c:val>
          <c:extLst xmlns:c16r2="http://schemas.microsoft.com/office/drawing/2015/06/chart">
            <c:ext xmlns:c16="http://schemas.microsoft.com/office/drawing/2014/chart" uri="{C3380CC4-5D6E-409C-BE32-E72D297353CC}">
              <c16:uniqueId val="{00000001-9862-45E4-83ED-0C18F36284CD}"/>
            </c:ext>
          </c:extLst>
        </c:ser>
        <c:dLbls>
          <c:dLblPos val="ctr"/>
          <c:showLegendKey val="0"/>
          <c:showVal val="1"/>
          <c:showCatName val="0"/>
          <c:showSerName val="0"/>
          <c:showPercent val="0"/>
          <c:showBubbleSize val="0"/>
        </c:dLbls>
        <c:gapWidth val="150"/>
        <c:overlap val="100"/>
        <c:axId val="462575256"/>
        <c:axId val="462582704"/>
      </c:barChart>
      <c:catAx>
        <c:axId val="462575256"/>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462582704"/>
        <c:crosses val="autoZero"/>
        <c:auto val="1"/>
        <c:lblAlgn val="ctr"/>
        <c:lblOffset val="100"/>
        <c:noMultiLvlLbl val="0"/>
      </c:catAx>
      <c:valAx>
        <c:axId val="462582704"/>
        <c:scaling>
          <c:orientation val="minMax"/>
          <c:max val="30"/>
          <c:min val="0"/>
        </c:scaling>
        <c:delete val="1"/>
        <c:axPos val="b"/>
        <c:numFmt formatCode="General" sourceLinked="1"/>
        <c:majorTickMark val="out"/>
        <c:minorTickMark val="none"/>
        <c:tickLblPos val="nextTo"/>
        <c:crossAx val="462575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pivotSource>
    <c:name>[Bas-Rhin.xlsx]Analyses!Tableau croisé dynamique63</c:name>
    <c:fmtId val="22"/>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dirty="0"/>
              <a:t>Est-</a:t>
            </a:r>
            <a:r>
              <a:rPr lang="en-US" sz="1200" dirty="0" err="1"/>
              <a:t>ce</a:t>
            </a:r>
            <a:r>
              <a:rPr lang="en-US" sz="1200" dirty="0"/>
              <a:t> que </a:t>
            </a:r>
            <a:r>
              <a:rPr lang="en-US" sz="1200" dirty="0" err="1"/>
              <a:t>vous</a:t>
            </a:r>
            <a:r>
              <a:rPr lang="en-US" sz="1200" dirty="0"/>
              <a:t> </a:t>
            </a:r>
            <a:r>
              <a:rPr lang="en-US" sz="1200" dirty="0" err="1"/>
              <a:t>utilisez</a:t>
            </a:r>
            <a:r>
              <a:rPr lang="en-US" sz="1200" dirty="0"/>
              <a:t> le </a:t>
            </a:r>
            <a:r>
              <a:rPr lang="en-US" sz="1200" dirty="0" err="1"/>
              <a:t>chèque</a:t>
            </a:r>
            <a:r>
              <a:rPr lang="en-US" sz="1200" dirty="0"/>
              <a:t> </a:t>
            </a:r>
            <a:r>
              <a:rPr lang="en-US" sz="1200" dirty="0" err="1"/>
              <a:t>énergie</a:t>
            </a:r>
            <a:r>
              <a:rPr lang="en-US" sz="1200" dirty="0"/>
              <a:t> ?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1"/>
          </a:solidFill>
          <a:ln w="19050">
            <a:solidFill>
              <a:schemeClr val="lt1"/>
            </a:solidFill>
          </a:ln>
          <a:effectLst/>
        </c:spPr>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pivotFmt>
    </c:pivotFmts>
    <c:plotArea>
      <c:layout/>
      <c:pieChart>
        <c:varyColors val="1"/>
        <c:ser>
          <c:idx val="0"/>
          <c:order val="0"/>
          <c:tx>
            <c:strRef>
              <c:f>Analyses!$C$485</c:f>
              <c:strCache>
                <c:ptCount val="1"/>
                <c:pt idx="0">
                  <c:v>Total</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BCD6-4995-B850-4B49B6EC5F53}"/>
              </c:ext>
            </c:extLst>
          </c:dPt>
          <c:dPt>
            <c:idx val="1"/>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3-BCD6-4995-B850-4B49B6EC5F53}"/>
              </c:ext>
            </c:extLst>
          </c:dPt>
          <c:dPt>
            <c:idx val="2"/>
            <c:bubble3D val="0"/>
            <c:spPr>
              <a:solidFill>
                <a:schemeClr val="bg2"/>
              </a:solidFill>
              <a:ln w="19050">
                <a:solidFill>
                  <a:schemeClr val="lt1"/>
                </a:solidFill>
              </a:ln>
              <a:effectLst/>
            </c:spPr>
            <c:extLst xmlns:c16r2="http://schemas.microsoft.com/office/drawing/2015/06/chart">
              <c:ext xmlns:c16="http://schemas.microsoft.com/office/drawing/2014/chart" uri="{C3380CC4-5D6E-409C-BE32-E72D297353CC}">
                <c16:uniqueId val="{00000005-BCD6-4995-B850-4B49B6EC5F53}"/>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Analyses!$B$486:$B$489</c:f>
              <c:strCache>
                <c:ptCount val="3"/>
                <c:pt idx="0">
                  <c:v>Non</c:v>
                </c:pt>
                <c:pt idx="1">
                  <c:v>Je ne l'ai pas reçu</c:v>
                </c:pt>
                <c:pt idx="2">
                  <c:v>Oui</c:v>
                </c:pt>
              </c:strCache>
            </c:strRef>
          </c:cat>
          <c:val>
            <c:numRef>
              <c:f>Analyses!$C$486:$C$489</c:f>
              <c:numCache>
                <c:formatCode>0</c:formatCode>
                <c:ptCount val="3"/>
                <c:pt idx="0">
                  <c:v>1</c:v>
                </c:pt>
                <c:pt idx="1">
                  <c:v>4</c:v>
                </c:pt>
                <c:pt idx="2">
                  <c:v>22</c:v>
                </c:pt>
              </c:numCache>
            </c:numRef>
          </c:val>
          <c:extLst xmlns:c16r2="http://schemas.microsoft.com/office/drawing/2015/06/chart">
            <c:ext xmlns:c16="http://schemas.microsoft.com/office/drawing/2014/chart" uri="{C3380CC4-5D6E-409C-BE32-E72D297353CC}">
              <c16:uniqueId val="{00000006-BCD6-4995-B850-4B49B6EC5F53}"/>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pivotSource>
    <c:name>[Bas-Rhin.xlsx]Analyses!Tableau croisé dynamique40</c:name>
    <c:fmtId val="17"/>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a:t>Des travaux de rénovation ont-ils été réalisés dans le logement depuis notre visite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bestFit"/>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1"/>
          </a:solidFill>
          <a:ln w="19050">
            <a:solidFill>
              <a:schemeClr val="lt1"/>
            </a:solidFill>
          </a:ln>
          <a:effectLst/>
        </c:spPr>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bestFit"/>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bestFit"/>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pivotFmt>
    </c:pivotFmts>
    <c:plotArea>
      <c:layout/>
      <c:pieChart>
        <c:varyColors val="1"/>
        <c:ser>
          <c:idx val="0"/>
          <c:order val="0"/>
          <c:tx>
            <c:strRef>
              <c:f>Analyses!$C$522</c:f>
              <c:strCache>
                <c:ptCount val="1"/>
                <c:pt idx="0">
                  <c:v>Total</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B0BF-4F21-AA1B-E57D05A7C49B}"/>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B0BF-4F21-AA1B-E57D05A7C49B}"/>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B0BF-4F21-AA1B-E57D05A7C49B}"/>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Analyses!$B$523:$B$526</c:f>
              <c:strCache>
                <c:ptCount val="3"/>
                <c:pt idx="0">
                  <c:v>Non</c:v>
                </c:pt>
                <c:pt idx="1">
                  <c:v>Oui (en cours)</c:v>
                </c:pt>
                <c:pt idx="2">
                  <c:v>Oui (finis)</c:v>
                </c:pt>
              </c:strCache>
            </c:strRef>
          </c:cat>
          <c:val>
            <c:numRef>
              <c:f>Analyses!$C$523:$C$526</c:f>
              <c:numCache>
                <c:formatCode>0</c:formatCode>
                <c:ptCount val="3"/>
                <c:pt idx="0">
                  <c:v>16</c:v>
                </c:pt>
                <c:pt idx="1">
                  <c:v>1</c:v>
                </c:pt>
                <c:pt idx="2">
                  <c:v>10</c:v>
                </c:pt>
              </c:numCache>
            </c:numRef>
          </c:val>
          <c:extLst xmlns:c16r2="http://schemas.microsoft.com/office/drawing/2015/06/chart">
            <c:ext xmlns:c16="http://schemas.microsoft.com/office/drawing/2014/chart" uri="{C3380CC4-5D6E-409C-BE32-E72D297353CC}">
              <c16:uniqueId val="{00000006-B0BF-4F21-AA1B-E57D05A7C49B}"/>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pivotSource>
    <c:name>[Bas-Rhin.xlsx]Analyses!Tableau croisé dynamique26</c:name>
    <c:fmtId val="17"/>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1200"/>
              <a:t>Joints de fenêtre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
        <c:spPr>
          <a:solidFill>
            <a:schemeClr val="tx2">
              <a:lumMod val="20000"/>
              <a:lumOff val="8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3"/>
        <c:spPr>
          <a:solidFill>
            <a:schemeClr val="bg1">
              <a:lumMod val="95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6"/>
        <c:spPr>
          <a:solidFill>
            <a:schemeClr val="tx2">
              <a:lumMod val="20000"/>
              <a:lumOff val="8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7"/>
        <c:spPr>
          <a:solidFill>
            <a:schemeClr val="bg1">
              <a:lumMod val="95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9"/>
        <c:spPr>
          <a:solidFill>
            <a:schemeClr val="tx2">
              <a:lumMod val="20000"/>
              <a:lumOff val="8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0"/>
        <c:spPr>
          <a:solidFill>
            <a:schemeClr val="bg1">
              <a:lumMod val="95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s>
    <c:plotArea>
      <c:layout/>
      <c:barChart>
        <c:barDir val="bar"/>
        <c:grouping val="stacked"/>
        <c:varyColors val="0"/>
        <c:ser>
          <c:idx val="0"/>
          <c:order val="0"/>
          <c:tx>
            <c:strRef>
              <c:f>Analyses!$C$670:$C$671</c:f>
              <c:strCache>
                <c:ptCount val="1"/>
                <c:pt idx="0">
                  <c:v>Utile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Analyses!$B$672</c:f>
              <c:strCache>
                <c:ptCount val="1"/>
                <c:pt idx="0">
                  <c:v>Total</c:v>
                </c:pt>
              </c:strCache>
            </c:strRef>
          </c:cat>
          <c:val>
            <c:numRef>
              <c:f>Analyses!$C$672</c:f>
              <c:numCache>
                <c:formatCode>0</c:formatCode>
                <c:ptCount val="1"/>
                <c:pt idx="0">
                  <c:v>6</c:v>
                </c:pt>
              </c:numCache>
            </c:numRef>
          </c:val>
          <c:extLst xmlns:c16r2="http://schemas.microsoft.com/office/drawing/2015/06/chart">
            <c:ext xmlns:c16="http://schemas.microsoft.com/office/drawing/2014/chart" uri="{C3380CC4-5D6E-409C-BE32-E72D297353CC}">
              <c16:uniqueId val="{00000000-7A17-4699-B54F-C45CC8CAAEAE}"/>
            </c:ext>
          </c:extLst>
        </c:ser>
        <c:ser>
          <c:idx val="1"/>
          <c:order val="1"/>
          <c:tx>
            <c:strRef>
              <c:f>Analyses!$D$670:$D$671</c:f>
              <c:strCache>
                <c:ptCount val="1"/>
                <c:pt idx="0">
                  <c:v>NSP</c:v>
                </c:pt>
              </c:strCache>
            </c:strRef>
          </c:tx>
          <c:spPr>
            <a:solidFill>
              <a:schemeClr val="tx2">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Analyses!$B$672</c:f>
              <c:strCache>
                <c:ptCount val="1"/>
                <c:pt idx="0">
                  <c:v>Total</c:v>
                </c:pt>
              </c:strCache>
            </c:strRef>
          </c:cat>
          <c:val>
            <c:numRef>
              <c:f>Analyses!$D$672</c:f>
              <c:numCache>
                <c:formatCode>0</c:formatCode>
                <c:ptCount val="1"/>
                <c:pt idx="0">
                  <c:v>1</c:v>
                </c:pt>
              </c:numCache>
            </c:numRef>
          </c:val>
          <c:extLst xmlns:c16r2="http://schemas.microsoft.com/office/drawing/2015/06/chart">
            <c:ext xmlns:c16="http://schemas.microsoft.com/office/drawing/2014/chart" uri="{C3380CC4-5D6E-409C-BE32-E72D297353CC}">
              <c16:uniqueId val="{00000001-7A17-4699-B54F-C45CC8CAAEAE}"/>
            </c:ext>
          </c:extLst>
        </c:ser>
        <c:ser>
          <c:idx val="2"/>
          <c:order val="2"/>
          <c:tx>
            <c:strRef>
              <c:f>Analyses!$E$670:$E$671</c:f>
              <c:strCache>
                <c:ptCount val="1"/>
              </c:strCache>
            </c:strRef>
          </c:tx>
          <c:spPr>
            <a:solidFill>
              <a:schemeClr val="bg1">
                <a:lumMod val="9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Analyses!$B$672</c:f>
              <c:strCache>
                <c:ptCount val="1"/>
                <c:pt idx="0">
                  <c:v>Total</c:v>
                </c:pt>
              </c:strCache>
            </c:strRef>
          </c:cat>
          <c:val>
            <c:numRef>
              <c:f>Analyses!$E$672</c:f>
              <c:numCache>
                <c:formatCode>0</c:formatCode>
                <c:ptCount val="1"/>
                <c:pt idx="0">
                  <c:v>20</c:v>
                </c:pt>
              </c:numCache>
            </c:numRef>
          </c:val>
          <c:extLst xmlns:c16r2="http://schemas.microsoft.com/office/drawing/2015/06/chart">
            <c:ext xmlns:c16="http://schemas.microsoft.com/office/drawing/2014/chart" uri="{C3380CC4-5D6E-409C-BE32-E72D297353CC}">
              <c16:uniqueId val="{00000002-7A17-4699-B54F-C45CC8CAAEAE}"/>
            </c:ext>
          </c:extLst>
        </c:ser>
        <c:dLbls>
          <c:dLblPos val="ctr"/>
          <c:showLegendKey val="0"/>
          <c:showVal val="1"/>
          <c:showCatName val="0"/>
          <c:showSerName val="0"/>
          <c:showPercent val="0"/>
          <c:showBubbleSize val="0"/>
        </c:dLbls>
        <c:gapWidth val="150"/>
        <c:overlap val="100"/>
        <c:axId val="462580744"/>
        <c:axId val="462583096"/>
      </c:barChart>
      <c:catAx>
        <c:axId val="462580744"/>
        <c:scaling>
          <c:orientation val="minMax"/>
        </c:scaling>
        <c:delete val="1"/>
        <c:axPos val="l"/>
        <c:numFmt formatCode="General" sourceLinked="1"/>
        <c:majorTickMark val="none"/>
        <c:minorTickMark val="none"/>
        <c:tickLblPos val="nextTo"/>
        <c:crossAx val="462583096"/>
        <c:crosses val="autoZero"/>
        <c:auto val="1"/>
        <c:lblAlgn val="ctr"/>
        <c:lblOffset val="100"/>
        <c:noMultiLvlLbl val="0"/>
      </c:catAx>
      <c:valAx>
        <c:axId val="462583096"/>
        <c:scaling>
          <c:orientation val="minMax"/>
        </c:scaling>
        <c:delete val="1"/>
        <c:axPos val="b"/>
        <c:numFmt formatCode="0" sourceLinked="1"/>
        <c:majorTickMark val="none"/>
        <c:minorTickMark val="none"/>
        <c:tickLblPos val="nextTo"/>
        <c:crossAx val="462580744"/>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Visible val="1"/>
      </c14:pivotOptions>
    </c:ext>
  </c:extLst>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pivotSource>
    <c:name>[Bas-Rhin.xlsx]Analyses!Tableau croisé dynamique27</c:name>
    <c:fmtId val="17"/>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1200"/>
              <a:t>Bas de porte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
        <c:spPr>
          <a:solidFill>
            <a:schemeClr val="tx2">
              <a:lumMod val="20000"/>
              <a:lumOff val="8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3"/>
        <c:spPr>
          <a:solidFill>
            <a:schemeClr val="bg1">
              <a:lumMod val="95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7"/>
        <c:spPr>
          <a:solidFill>
            <a:schemeClr val="bg1">
              <a:lumMod val="95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0"/>
        <c:spPr>
          <a:solidFill>
            <a:schemeClr val="bg1">
              <a:lumMod val="95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s>
    <c:plotArea>
      <c:layout/>
      <c:barChart>
        <c:barDir val="bar"/>
        <c:grouping val="stacked"/>
        <c:varyColors val="0"/>
        <c:ser>
          <c:idx val="0"/>
          <c:order val="0"/>
          <c:tx>
            <c:strRef>
              <c:f>Analyses!$C$681:$C$682</c:f>
              <c:strCache>
                <c:ptCount val="1"/>
                <c:pt idx="0">
                  <c:v>Utile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Analyses!$B$683</c:f>
              <c:strCache>
                <c:ptCount val="1"/>
                <c:pt idx="0">
                  <c:v>Total</c:v>
                </c:pt>
              </c:strCache>
            </c:strRef>
          </c:cat>
          <c:val>
            <c:numRef>
              <c:f>Analyses!$C$683</c:f>
              <c:numCache>
                <c:formatCode>0</c:formatCode>
                <c:ptCount val="1"/>
                <c:pt idx="0">
                  <c:v>13</c:v>
                </c:pt>
              </c:numCache>
            </c:numRef>
          </c:val>
          <c:extLst xmlns:c16r2="http://schemas.microsoft.com/office/drawing/2015/06/chart">
            <c:ext xmlns:c16="http://schemas.microsoft.com/office/drawing/2014/chart" uri="{C3380CC4-5D6E-409C-BE32-E72D297353CC}">
              <c16:uniqueId val="{00000000-30DA-4420-A1CE-4A332B178E4F}"/>
            </c:ext>
          </c:extLst>
        </c:ser>
        <c:ser>
          <c:idx val="1"/>
          <c:order val="1"/>
          <c:tx>
            <c:strRef>
              <c:f>Analyses!$D$681:$D$682</c:f>
              <c:strCache>
                <c:ptCount val="1"/>
                <c:pt idx="0">
                  <c:v>Pas utile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Analyses!$B$683</c:f>
              <c:strCache>
                <c:ptCount val="1"/>
                <c:pt idx="0">
                  <c:v>Total</c:v>
                </c:pt>
              </c:strCache>
            </c:strRef>
          </c:cat>
          <c:val>
            <c:numRef>
              <c:f>Analyses!$D$683</c:f>
              <c:numCache>
                <c:formatCode>0</c:formatCode>
                <c:ptCount val="1"/>
                <c:pt idx="0">
                  <c:v>2</c:v>
                </c:pt>
              </c:numCache>
            </c:numRef>
          </c:val>
          <c:extLst xmlns:c16r2="http://schemas.microsoft.com/office/drawing/2015/06/chart">
            <c:ext xmlns:c16="http://schemas.microsoft.com/office/drawing/2014/chart" uri="{C3380CC4-5D6E-409C-BE32-E72D297353CC}">
              <c16:uniqueId val="{00000001-30DA-4420-A1CE-4A332B178E4F}"/>
            </c:ext>
          </c:extLst>
        </c:ser>
        <c:ser>
          <c:idx val="2"/>
          <c:order val="2"/>
          <c:tx>
            <c:strRef>
              <c:f>Analyses!$E$681:$E$682</c:f>
              <c:strCache>
                <c:ptCount val="1"/>
              </c:strCache>
            </c:strRef>
          </c:tx>
          <c:spPr>
            <a:solidFill>
              <a:schemeClr val="bg1">
                <a:lumMod val="9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Analyses!$B$683</c:f>
              <c:strCache>
                <c:ptCount val="1"/>
                <c:pt idx="0">
                  <c:v>Total</c:v>
                </c:pt>
              </c:strCache>
            </c:strRef>
          </c:cat>
          <c:val>
            <c:numRef>
              <c:f>Analyses!$E$683</c:f>
              <c:numCache>
                <c:formatCode>0</c:formatCode>
                <c:ptCount val="1"/>
                <c:pt idx="0">
                  <c:v>12</c:v>
                </c:pt>
              </c:numCache>
            </c:numRef>
          </c:val>
          <c:extLst xmlns:c16r2="http://schemas.microsoft.com/office/drawing/2015/06/chart">
            <c:ext xmlns:c16="http://schemas.microsoft.com/office/drawing/2014/chart" uri="{C3380CC4-5D6E-409C-BE32-E72D297353CC}">
              <c16:uniqueId val="{00000002-30DA-4420-A1CE-4A332B178E4F}"/>
            </c:ext>
          </c:extLst>
        </c:ser>
        <c:dLbls>
          <c:dLblPos val="ctr"/>
          <c:showLegendKey val="0"/>
          <c:showVal val="1"/>
          <c:showCatName val="0"/>
          <c:showSerName val="0"/>
          <c:showPercent val="0"/>
          <c:showBubbleSize val="0"/>
        </c:dLbls>
        <c:gapWidth val="150"/>
        <c:overlap val="100"/>
        <c:axId val="462576040"/>
        <c:axId val="462577608"/>
      </c:barChart>
      <c:catAx>
        <c:axId val="462576040"/>
        <c:scaling>
          <c:orientation val="minMax"/>
        </c:scaling>
        <c:delete val="1"/>
        <c:axPos val="l"/>
        <c:numFmt formatCode="General" sourceLinked="1"/>
        <c:majorTickMark val="none"/>
        <c:minorTickMark val="none"/>
        <c:tickLblPos val="nextTo"/>
        <c:crossAx val="462577608"/>
        <c:crosses val="autoZero"/>
        <c:auto val="1"/>
        <c:lblAlgn val="ctr"/>
        <c:lblOffset val="100"/>
        <c:noMultiLvlLbl val="0"/>
      </c:catAx>
      <c:valAx>
        <c:axId val="462577608"/>
        <c:scaling>
          <c:orientation val="minMax"/>
        </c:scaling>
        <c:delete val="1"/>
        <c:axPos val="b"/>
        <c:numFmt formatCode="0" sourceLinked="1"/>
        <c:majorTickMark val="none"/>
        <c:minorTickMark val="none"/>
        <c:tickLblPos val="nextTo"/>
        <c:crossAx val="462576040"/>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Visible val="1"/>
      </c14:pivotOptions>
    </c:ext>
  </c:extLst>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pivotSource>
    <c:name>[Bas-Rhin.xlsx]Analyses!Tableau croisé dynamique28</c:name>
    <c:fmtId val="17"/>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1200"/>
              <a:t>Prise programmable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
        <c:spPr>
          <a:solidFill>
            <a:schemeClr val="tx2">
              <a:lumMod val="20000"/>
              <a:lumOff val="8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3"/>
        <c:spPr>
          <a:solidFill>
            <a:schemeClr val="bg1">
              <a:lumMod val="95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6"/>
        <c:spPr>
          <a:solidFill>
            <a:schemeClr val="tx2">
              <a:lumMod val="20000"/>
              <a:lumOff val="8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7"/>
        <c:spPr>
          <a:solidFill>
            <a:schemeClr val="bg1">
              <a:lumMod val="95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9"/>
        <c:spPr>
          <a:solidFill>
            <a:schemeClr val="tx2">
              <a:lumMod val="20000"/>
              <a:lumOff val="8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0"/>
        <c:spPr>
          <a:solidFill>
            <a:schemeClr val="bg1">
              <a:lumMod val="95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s>
    <c:plotArea>
      <c:layout/>
      <c:barChart>
        <c:barDir val="bar"/>
        <c:grouping val="stacked"/>
        <c:varyColors val="0"/>
        <c:ser>
          <c:idx val="0"/>
          <c:order val="0"/>
          <c:tx>
            <c:strRef>
              <c:f>Analyses!$C$692:$C$693</c:f>
              <c:strCache>
                <c:ptCount val="1"/>
                <c:pt idx="0">
                  <c:v>Utile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Analyses!$B$694</c:f>
              <c:strCache>
                <c:ptCount val="1"/>
                <c:pt idx="0">
                  <c:v>Total</c:v>
                </c:pt>
              </c:strCache>
            </c:strRef>
          </c:cat>
          <c:val>
            <c:numRef>
              <c:f>Analyses!$C$694</c:f>
              <c:numCache>
                <c:formatCode>0</c:formatCode>
                <c:ptCount val="1"/>
                <c:pt idx="0">
                  <c:v>4</c:v>
                </c:pt>
              </c:numCache>
            </c:numRef>
          </c:val>
          <c:extLst xmlns:c16r2="http://schemas.microsoft.com/office/drawing/2015/06/chart">
            <c:ext xmlns:c16="http://schemas.microsoft.com/office/drawing/2014/chart" uri="{C3380CC4-5D6E-409C-BE32-E72D297353CC}">
              <c16:uniqueId val="{00000000-8CEC-4B6C-834A-BFA3BED976D2}"/>
            </c:ext>
          </c:extLst>
        </c:ser>
        <c:ser>
          <c:idx val="1"/>
          <c:order val="1"/>
          <c:tx>
            <c:strRef>
              <c:f>Analyses!$D$692:$D$693</c:f>
              <c:strCache>
                <c:ptCount val="1"/>
                <c:pt idx="0">
                  <c:v>NSP</c:v>
                </c:pt>
              </c:strCache>
            </c:strRef>
          </c:tx>
          <c:spPr>
            <a:solidFill>
              <a:schemeClr val="tx2">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Analyses!$B$694</c:f>
              <c:strCache>
                <c:ptCount val="1"/>
                <c:pt idx="0">
                  <c:v>Total</c:v>
                </c:pt>
              </c:strCache>
            </c:strRef>
          </c:cat>
          <c:val>
            <c:numRef>
              <c:f>Analyses!$D$694</c:f>
              <c:numCache>
                <c:formatCode>0</c:formatCode>
                <c:ptCount val="1"/>
                <c:pt idx="0">
                  <c:v>3</c:v>
                </c:pt>
              </c:numCache>
            </c:numRef>
          </c:val>
          <c:extLst xmlns:c16r2="http://schemas.microsoft.com/office/drawing/2015/06/chart">
            <c:ext xmlns:c16="http://schemas.microsoft.com/office/drawing/2014/chart" uri="{C3380CC4-5D6E-409C-BE32-E72D297353CC}">
              <c16:uniqueId val="{00000001-8CEC-4B6C-834A-BFA3BED976D2}"/>
            </c:ext>
          </c:extLst>
        </c:ser>
        <c:ser>
          <c:idx val="2"/>
          <c:order val="2"/>
          <c:tx>
            <c:strRef>
              <c:f>Analyses!$E$692:$E$693</c:f>
              <c:strCache>
                <c:ptCount val="1"/>
              </c:strCache>
            </c:strRef>
          </c:tx>
          <c:spPr>
            <a:solidFill>
              <a:schemeClr val="bg1">
                <a:lumMod val="9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Analyses!$B$694</c:f>
              <c:strCache>
                <c:ptCount val="1"/>
                <c:pt idx="0">
                  <c:v>Total</c:v>
                </c:pt>
              </c:strCache>
            </c:strRef>
          </c:cat>
          <c:val>
            <c:numRef>
              <c:f>Analyses!$E$694</c:f>
              <c:numCache>
                <c:formatCode>0</c:formatCode>
                <c:ptCount val="1"/>
                <c:pt idx="0">
                  <c:v>20</c:v>
                </c:pt>
              </c:numCache>
            </c:numRef>
          </c:val>
          <c:extLst xmlns:c16r2="http://schemas.microsoft.com/office/drawing/2015/06/chart">
            <c:ext xmlns:c16="http://schemas.microsoft.com/office/drawing/2014/chart" uri="{C3380CC4-5D6E-409C-BE32-E72D297353CC}">
              <c16:uniqueId val="{00000002-8CEC-4B6C-834A-BFA3BED976D2}"/>
            </c:ext>
          </c:extLst>
        </c:ser>
        <c:dLbls>
          <c:dLblPos val="ctr"/>
          <c:showLegendKey val="0"/>
          <c:showVal val="1"/>
          <c:showCatName val="0"/>
          <c:showSerName val="0"/>
          <c:showPercent val="0"/>
          <c:showBubbleSize val="0"/>
        </c:dLbls>
        <c:gapWidth val="150"/>
        <c:overlap val="100"/>
        <c:axId val="462583880"/>
        <c:axId val="462574472"/>
      </c:barChart>
      <c:catAx>
        <c:axId val="462583880"/>
        <c:scaling>
          <c:orientation val="minMax"/>
        </c:scaling>
        <c:delete val="1"/>
        <c:axPos val="l"/>
        <c:numFmt formatCode="General" sourceLinked="1"/>
        <c:majorTickMark val="none"/>
        <c:minorTickMark val="none"/>
        <c:tickLblPos val="nextTo"/>
        <c:crossAx val="462574472"/>
        <c:crosses val="autoZero"/>
        <c:auto val="1"/>
        <c:lblAlgn val="ctr"/>
        <c:lblOffset val="100"/>
        <c:noMultiLvlLbl val="0"/>
      </c:catAx>
      <c:valAx>
        <c:axId val="462574472"/>
        <c:scaling>
          <c:orientation val="minMax"/>
        </c:scaling>
        <c:delete val="1"/>
        <c:axPos val="b"/>
        <c:numFmt formatCode="0" sourceLinked="1"/>
        <c:majorTickMark val="none"/>
        <c:minorTickMark val="none"/>
        <c:tickLblPos val="nextTo"/>
        <c:crossAx val="462583880"/>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Visible val="1"/>
      </c14:pivotOptions>
    </c:ext>
  </c:extLst>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pivotSource>
    <c:name>[Bas-Rhin.xlsx]Analyses!Tableau croisé dynamique29</c:name>
    <c:fmtId val="17"/>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1200"/>
              <a:t>Mousseurs /</a:t>
            </a:r>
            <a:r>
              <a:rPr lang="fr-FR" sz="1200" baseline="0"/>
              <a:t> réducteur de débit</a:t>
            </a:r>
            <a:endParaRPr lang="fr-FR" sz="120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
        <c:spPr>
          <a:solidFill>
            <a:schemeClr val="tx2">
              <a:lumMod val="20000"/>
              <a:lumOff val="8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3"/>
        <c:spPr>
          <a:solidFill>
            <a:schemeClr val="bg1">
              <a:lumMod val="95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7"/>
        <c:spPr>
          <a:solidFill>
            <a:schemeClr val="tx2">
              <a:lumMod val="20000"/>
              <a:lumOff val="8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8"/>
        <c:spPr>
          <a:solidFill>
            <a:schemeClr val="bg1">
              <a:lumMod val="95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1"/>
        <c:spPr>
          <a:solidFill>
            <a:schemeClr val="tx2">
              <a:lumMod val="20000"/>
              <a:lumOff val="8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2"/>
        <c:spPr>
          <a:solidFill>
            <a:schemeClr val="bg1">
              <a:lumMod val="95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s>
    <c:plotArea>
      <c:layout/>
      <c:barChart>
        <c:barDir val="bar"/>
        <c:grouping val="stacked"/>
        <c:varyColors val="0"/>
        <c:ser>
          <c:idx val="0"/>
          <c:order val="0"/>
          <c:tx>
            <c:strRef>
              <c:f>Analyses!$C$703:$C$704</c:f>
              <c:strCache>
                <c:ptCount val="1"/>
                <c:pt idx="0">
                  <c:v>Utile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Analyses!$B$705</c:f>
              <c:strCache>
                <c:ptCount val="1"/>
                <c:pt idx="0">
                  <c:v>Total</c:v>
                </c:pt>
              </c:strCache>
            </c:strRef>
          </c:cat>
          <c:val>
            <c:numRef>
              <c:f>Analyses!$C$705</c:f>
              <c:numCache>
                <c:formatCode>0</c:formatCode>
                <c:ptCount val="1"/>
                <c:pt idx="0">
                  <c:v>1</c:v>
                </c:pt>
              </c:numCache>
            </c:numRef>
          </c:val>
          <c:extLst xmlns:c16r2="http://schemas.microsoft.com/office/drawing/2015/06/chart">
            <c:ext xmlns:c16="http://schemas.microsoft.com/office/drawing/2014/chart" uri="{C3380CC4-5D6E-409C-BE32-E72D297353CC}">
              <c16:uniqueId val="{00000000-44DA-4227-BB5D-1823CC708081}"/>
            </c:ext>
          </c:extLst>
        </c:ser>
        <c:ser>
          <c:idx val="1"/>
          <c:order val="1"/>
          <c:tx>
            <c:strRef>
              <c:f>Analyses!$D$703:$D$704</c:f>
              <c:strCache>
                <c:ptCount val="1"/>
                <c:pt idx="0">
                  <c:v>Pas utile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Analyses!$B$705</c:f>
              <c:strCache>
                <c:ptCount val="1"/>
                <c:pt idx="0">
                  <c:v>Total</c:v>
                </c:pt>
              </c:strCache>
            </c:strRef>
          </c:cat>
          <c:val>
            <c:numRef>
              <c:f>Analyses!$D$705</c:f>
              <c:numCache>
                <c:formatCode>0</c:formatCode>
                <c:ptCount val="1"/>
                <c:pt idx="0">
                  <c:v>2</c:v>
                </c:pt>
              </c:numCache>
            </c:numRef>
          </c:val>
          <c:extLst xmlns:c16r2="http://schemas.microsoft.com/office/drawing/2015/06/chart">
            <c:ext xmlns:c16="http://schemas.microsoft.com/office/drawing/2014/chart" uri="{C3380CC4-5D6E-409C-BE32-E72D297353CC}">
              <c16:uniqueId val="{00000001-44DA-4227-BB5D-1823CC708081}"/>
            </c:ext>
          </c:extLst>
        </c:ser>
        <c:ser>
          <c:idx val="2"/>
          <c:order val="2"/>
          <c:tx>
            <c:strRef>
              <c:f>Analyses!$E$703:$E$704</c:f>
              <c:strCache>
                <c:ptCount val="1"/>
                <c:pt idx="0">
                  <c:v>NSP</c:v>
                </c:pt>
              </c:strCache>
            </c:strRef>
          </c:tx>
          <c:spPr>
            <a:solidFill>
              <a:schemeClr val="tx2">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Analyses!$B$705</c:f>
              <c:strCache>
                <c:ptCount val="1"/>
                <c:pt idx="0">
                  <c:v>Total</c:v>
                </c:pt>
              </c:strCache>
            </c:strRef>
          </c:cat>
          <c:val>
            <c:numRef>
              <c:f>Analyses!$E$705</c:f>
              <c:numCache>
                <c:formatCode>0</c:formatCode>
                <c:ptCount val="1"/>
                <c:pt idx="0">
                  <c:v>3</c:v>
                </c:pt>
              </c:numCache>
            </c:numRef>
          </c:val>
          <c:extLst xmlns:c16r2="http://schemas.microsoft.com/office/drawing/2015/06/chart">
            <c:ext xmlns:c16="http://schemas.microsoft.com/office/drawing/2014/chart" uri="{C3380CC4-5D6E-409C-BE32-E72D297353CC}">
              <c16:uniqueId val="{00000002-44DA-4227-BB5D-1823CC708081}"/>
            </c:ext>
          </c:extLst>
        </c:ser>
        <c:ser>
          <c:idx val="3"/>
          <c:order val="3"/>
          <c:tx>
            <c:strRef>
              <c:f>Analyses!$F$703:$F$704</c:f>
              <c:strCache>
                <c:ptCount val="1"/>
              </c:strCache>
            </c:strRef>
          </c:tx>
          <c:spPr>
            <a:solidFill>
              <a:schemeClr val="bg1">
                <a:lumMod val="9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Analyses!$B$705</c:f>
              <c:strCache>
                <c:ptCount val="1"/>
                <c:pt idx="0">
                  <c:v>Total</c:v>
                </c:pt>
              </c:strCache>
            </c:strRef>
          </c:cat>
          <c:val>
            <c:numRef>
              <c:f>Analyses!$F$705</c:f>
              <c:numCache>
                <c:formatCode>0</c:formatCode>
                <c:ptCount val="1"/>
                <c:pt idx="0">
                  <c:v>21</c:v>
                </c:pt>
              </c:numCache>
            </c:numRef>
          </c:val>
          <c:extLst xmlns:c16r2="http://schemas.microsoft.com/office/drawing/2015/06/chart">
            <c:ext xmlns:c16="http://schemas.microsoft.com/office/drawing/2014/chart" uri="{C3380CC4-5D6E-409C-BE32-E72D297353CC}">
              <c16:uniqueId val="{00000003-44DA-4227-BB5D-1823CC708081}"/>
            </c:ext>
          </c:extLst>
        </c:ser>
        <c:dLbls>
          <c:dLblPos val="ctr"/>
          <c:showLegendKey val="0"/>
          <c:showVal val="1"/>
          <c:showCatName val="0"/>
          <c:showSerName val="0"/>
          <c:showPercent val="0"/>
          <c:showBubbleSize val="0"/>
        </c:dLbls>
        <c:gapWidth val="150"/>
        <c:overlap val="100"/>
        <c:axId val="349487808"/>
        <c:axId val="349494080"/>
      </c:barChart>
      <c:catAx>
        <c:axId val="349487808"/>
        <c:scaling>
          <c:orientation val="minMax"/>
        </c:scaling>
        <c:delete val="1"/>
        <c:axPos val="l"/>
        <c:numFmt formatCode="General" sourceLinked="1"/>
        <c:majorTickMark val="none"/>
        <c:minorTickMark val="none"/>
        <c:tickLblPos val="nextTo"/>
        <c:crossAx val="349494080"/>
        <c:crosses val="autoZero"/>
        <c:auto val="1"/>
        <c:lblAlgn val="ctr"/>
        <c:lblOffset val="100"/>
        <c:noMultiLvlLbl val="0"/>
      </c:catAx>
      <c:valAx>
        <c:axId val="349494080"/>
        <c:scaling>
          <c:orientation val="minMax"/>
        </c:scaling>
        <c:delete val="1"/>
        <c:axPos val="b"/>
        <c:numFmt formatCode="0" sourceLinked="1"/>
        <c:majorTickMark val="none"/>
        <c:minorTickMark val="none"/>
        <c:tickLblPos val="nextTo"/>
        <c:crossAx val="349487808"/>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Visible val="1"/>
      </c14:pivotOptions>
    </c:ext>
  </c:extLst>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pivotSource>
    <c:name>[Bas-Rhin.xlsx]Analyses!Tableau croisé dynamique30</c:name>
    <c:fmtId val="17"/>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1200"/>
              <a:t>Ampoules</a:t>
            </a:r>
            <a:r>
              <a:rPr lang="fr-FR" sz="1200" baseline="0"/>
              <a:t> basse consommation</a:t>
            </a:r>
            <a:endParaRPr lang="fr-FR" sz="120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
        <c:spPr>
          <a:solidFill>
            <a:schemeClr val="tx2">
              <a:lumMod val="20000"/>
              <a:lumOff val="8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3"/>
        <c:spPr>
          <a:solidFill>
            <a:schemeClr val="bg1">
              <a:lumMod val="95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5"/>
        <c:spPr>
          <a:solidFill>
            <a:schemeClr val="tx2">
              <a:lumMod val="20000"/>
              <a:lumOff val="8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6"/>
        <c:spPr>
          <a:solidFill>
            <a:schemeClr val="bg1">
              <a:lumMod val="95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8"/>
        <c:spPr>
          <a:solidFill>
            <a:schemeClr val="tx2">
              <a:lumMod val="20000"/>
              <a:lumOff val="8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9"/>
        <c:spPr>
          <a:solidFill>
            <a:schemeClr val="bg1">
              <a:lumMod val="95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s>
    <c:plotArea>
      <c:layout/>
      <c:barChart>
        <c:barDir val="bar"/>
        <c:grouping val="stacked"/>
        <c:varyColors val="0"/>
        <c:ser>
          <c:idx val="0"/>
          <c:order val="0"/>
          <c:tx>
            <c:strRef>
              <c:f>Analyses!$C$714:$C$715</c:f>
              <c:strCache>
                <c:ptCount val="1"/>
                <c:pt idx="0">
                  <c:v>Utile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Analyses!$B$716</c:f>
              <c:strCache>
                <c:ptCount val="1"/>
                <c:pt idx="0">
                  <c:v>Total</c:v>
                </c:pt>
              </c:strCache>
            </c:strRef>
          </c:cat>
          <c:val>
            <c:numRef>
              <c:f>Analyses!$C$716</c:f>
              <c:numCache>
                <c:formatCode>0</c:formatCode>
                <c:ptCount val="1"/>
                <c:pt idx="0">
                  <c:v>12</c:v>
                </c:pt>
              </c:numCache>
            </c:numRef>
          </c:val>
          <c:extLst xmlns:c16r2="http://schemas.microsoft.com/office/drawing/2015/06/chart">
            <c:ext xmlns:c16="http://schemas.microsoft.com/office/drawing/2014/chart" uri="{C3380CC4-5D6E-409C-BE32-E72D297353CC}">
              <c16:uniqueId val="{00000000-40DA-4357-AB81-81F4FCB18A47}"/>
            </c:ext>
          </c:extLst>
        </c:ser>
        <c:ser>
          <c:idx val="1"/>
          <c:order val="1"/>
          <c:tx>
            <c:strRef>
              <c:f>Analyses!$D$714:$D$715</c:f>
              <c:strCache>
                <c:ptCount val="1"/>
                <c:pt idx="0">
                  <c:v>NSP</c:v>
                </c:pt>
              </c:strCache>
            </c:strRef>
          </c:tx>
          <c:spPr>
            <a:solidFill>
              <a:schemeClr val="tx2">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Analyses!$B$716</c:f>
              <c:strCache>
                <c:ptCount val="1"/>
                <c:pt idx="0">
                  <c:v>Total</c:v>
                </c:pt>
              </c:strCache>
            </c:strRef>
          </c:cat>
          <c:val>
            <c:numRef>
              <c:f>Analyses!$D$716</c:f>
              <c:numCache>
                <c:formatCode>0</c:formatCode>
                <c:ptCount val="1"/>
                <c:pt idx="0">
                  <c:v>1</c:v>
                </c:pt>
              </c:numCache>
            </c:numRef>
          </c:val>
          <c:extLst xmlns:c16r2="http://schemas.microsoft.com/office/drawing/2015/06/chart">
            <c:ext xmlns:c16="http://schemas.microsoft.com/office/drawing/2014/chart" uri="{C3380CC4-5D6E-409C-BE32-E72D297353CC}">
              <c16:uniqueId val="{00000001-40DA-4357-AB81-81F4FCB18A47}"/>
            </c:ext>
          </c:extLst>
        </c:ser>
        <c:ser>
          <c:idx val="2"/>
          <c:order val="2"/>
          <c:tx>
            <c:strRef>
              <c:f>Analyses!$E$714:$E$715</c:f>
              <c:strCache>
                <c:ptCount val="1"/>
              </c:strCache>
            </c:strRef>
          </c:tx>
          <c:spPr>
            <a:solidFill>
              <a:schemeClr val="bg1">
                <a:lumMod val="9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Analyses!$B$716</c:f>
              <c:strCache>
                <c:ptCount val="1"/>
                <c:pt idx="0">
                  <c:v>Total</c:v>
                </c:pt>
              </c:strCache>
            </c:strRef>
          </c:cat>
          <c:val>
            <c:numRef>
              <c:f>Analyses!$E$716</c:f>
              <c:numCache>
                <c:formatCode>0</c:formatCode>
                <c:ptCount val="1"/>
                <c:pt idx="0">
                  <c:v>14</c:v>
                </c:pt>
              </c:numCache>
            </c:numRef>
          </c:val>
          <c:extLst xmlns:c16r2="http://schemas.microsoft.com/office/drawing/2015/06/chart">
            <c:ext xmlns:c16="http://schemas.microsoft.com/office/drawing/2014/chart" uri="{C3380CC4-5D6E-409C-BE32-E72D297353CC}">
              <c16:uniqueId val="{00000002-40DA-4357-AB81-81F4FCB18A47}"/>
            </c:ext>
          </c:extLst>
        </c:ser>
        <c:dLbls>
          <c:dLblPos val="ctr"/>
          <c:showLegendKey val="0"/>
          <c:showVal val="1"/>
          <c:showCatName val="0"/>
          <c:showSerName val="0"/>
          <c:showPercent val="0"/>
          <c:showBubbleSize val="0"/>
        </c:dLbls>
        <c:gapWidth val="150"/>
        <c:overlap val="100"/>
        <c:axId val="349491728"/>
        <c:axId val="349493688"/>
      </c:barChart>
      <c:catAx>
        <c:axId val="349491728"/>
        <c:scaling>
          <c:orientation val="minMax"/>
        </c:scaling>
        <c:delete val="1"/>
        <c:axPos val="l"/>
        <c:numFmt formatCode="General" sourceLinked="1"/>
        <c:majorTickMark val="none"/>
        <c:minorTickMark val="none"/>
        <c:tickLblPos val="nextTo"/>
        <c:crossAx val="349493688"/>
        <c:crosses val="autoZero"/>
        <c:auto val="1"/>
        <c:lblAlgn val="ctr"/>
        <c:lblOffset val="100"/>
        <c:noMultiLvlLbl val="0"/>
      </c:catAx>
      <c:valAx>
        <c:axId val="349493688"/>
        <c:scaling>
          <c:orientation val="minMax"/>
        </c:scaling>
        <c:delete val="1"/>
        <c:axPos val="b"/>
        <c:numFmt formatCode="0" sourceLinked="1"/>
        <c:majorTickMark val="none"/>
        <c:minorTickMark val="none"/>
        <c:tickLblPos val="nextTo"/>
        <c:crossAx val="349491728"/>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Visible val="1"/>
      </c14:pivotOptions>
    </c:ext>
  </c:extLst>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pivotSource>
    <c:name>[Bas-Rhin.xlsx]Analyses!Tableau croisé dynamique31</c:name>
    <c:fmtId val="17"/>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1200"/>
              <a:t>Thermomètre frigo</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
        <c:spPr>
          <a:solidFill>
            <a:schemeClr val="tx2">
              <a:lumMod val="20000"/>
              <a:lumOff val="8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3"/>
        <c:spPr>
          <a:solidFill>
            <a:schemeClr val="bg1">
              <a:lumMod val="95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6"/>
        <c:spPr>
          <a:solidFill>
            <a:schemeClr val="tx2">
              <a:lumMod val="20000"/>
              <a:lumOff val="8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7"/>
        <c:spPr>
          <a:solidFill>
            <a:schemeClr val="bg1">
              <a:lumMod val="95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9"/>
        <c:spPr>
          <a:solidFill>
            <a:schemeClr val="tx2">
              <a:lumMod val="20000"/>
              <a:lumOff val="8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0"/>
        <c:spPr>
          <a:solidFill>
            <a:schemeClr val="bg1">
              <a:lumMod val="95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s>
    <c:plotArea>
      <c:layout/>
      <c:barChart>
        <c:barDir val="bar"/>
        <c:grouping val="stacked"/>
        <c:varyColors val="0"/>
        <c:ser>
          <c:idx val="0"/>
          <c:order val="0"/>
          <c:tx>
            <c:strRef>
              <c:f>Analyses!$C$725:$C$726</c:f>
              <c:strCache>
                <c:ptCount val="1"/>
                <c:pt idx="0">
                  <c:v>Utile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Analyses!$B$727</c:f>
              <c:strCache>
                <c:ptCount val="1"/>
                <c:pt idx="0">
                  <c:v>Total</c:v>
                </c:pt>
              </c:strCache>
            </c:strRef>
          </c:cat>
          <c:val>
            <c:numRef>
              <c:f>Analyses!$C$727</c:f>
              <c:numCache>
                <c:formatCode>0</c:formatCode>
                <c:ptCount val="1"/>
                <c:pt idx="0">
                  <c:v>2</c:v>
                </c:pt>
              </c:numCache>
            </c:numRef>
          </c:val>
          <c:extLst xmlns:c16r2="http://schemas.microsoft.com/office/drawing/2015/06/chart">
            <c:ext xmlns:c16="http://schemas.microsoft.com/office/drawing/2014/chart" uri="{C3380CC4-5D6E-409C-BE32-E72D297353CC}">
              <c16:uniqueId val="{00000000-64CD-47F6-83A9-62C7381B54A3}"/>
            </c:ext>
          </c:extLst>
        </c:ser>
        <c:ser>
          <c:idx val="1"/>
          <c:order val="1"/>
          <c:tx>
            <c:strRef>
              <c:f>Analyses!$D$725:$D$726</c:f>
              <c:strCache>
                <c:ptCount val="1"/>
                <c:pt idx="0">
                  <c:v>NSP</c:v>
                </c:pt>
              </c:strCache>
            </c:strRef>
          </c:tx>
          <c:spPr>
            <a:solidFill>
              <a:schemeClr val="tx2">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Analyses!$B$727</c:f>
              <c:strCache>
                <c:ptCount val="1"/>
                <c:pt idx="0">
                  <c:v>Total</c:v>
                </c:pt>
              </c:strCache>
            </c:strRef>
          </c:cat>
          <c:val>
            <c:numRef>
              <c:f>Analyses!$D$727</c:f>
              <c:numCache>
                <c:formatCode>0</c:formatCode>
                <c:ptCount val="1"/>
                <c:pt idx="0">
                  <c:v>2</c:v>
                </c:pt>
              </c:numCache>
            </c:numRef>
          </c:val>
          <c:extLst xmlns:c16r2="http://schemas.microsoft.com/office/drawing/2015/06/chart">
            <c:ext xmlns:c16="http://schemas.microsoft.com/office/drawing/2014/chart" uri="{C3380CC4-5D6E-409C-BE32-E72D297353CC}">
              <c16:uniqueId val="{00000001-64CD-47F6-83A9-62C7381B54A3}"/>
            </c:ext>
          </c:extLst>
        </c:ser>
        <c:ser>
          <c:idx val="2"/>
          <c:order val="2"/>
          <c:tx>
            <c:strRef>
              <c:f>Analyses!$E$725:$E$726</c:f>
              <c:strCache>
                <c:ptCount val="1"/>
              </c:strCache>
            </c:strRef>
          </c:tx>
          <c:spPr>
            <a:solidFill>
              <a:schemeClr val="bg1">
                <a:lumMod val="9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Analyses!$B$727</c:f>
              <c:strCache>
                <c:ptCount val="1"/>
                <c:pt idx="0">
                  <c:v>Total</c:v>
                </c:pt>
              </c:strCache>
            </c:strRef>
          </c:cat>
          <c:val>
            <c:numRef>
              <c:f>Analyses!$E$727</c:f>
              <c:numCache>
                <c:formatCode>0</c:formatCode>
                <c:ptCount val="1"/>
                <c:pt idx="0">
                  <c:v>23</c:v>
                </c:pt>
              </c:numCache>
            </c:numRef>
          </c:val>
          <c:extLst xmlns:c16r2="http://schemas.microsoft.com/office/drawing/2015/06/chart">
            <c:ext xmlns:c16="http://schemas.microsoft.com/office/drawing/2014/chart" uri="{C3380CC4-5D6E-409C-BE32-E72D297353CC}">
              <c16:uniqueId val="{00000002-64CD-47F6-83A9-62C7381B54A3}"/>
            </c:ext>
          </c:extLst>
        </c:ser>
        <c:dLbls>
          <c:dLblPos val="ctr"/>
          <c:showLegendKey val="0"/>
          <c:showVal val="1"/>
          <c:showCatName val="0"/>
          <c:showSerName val="0"/>
          <c:showPercent val="0"/>
          <c:showBubbleSize val="0"/>
        </c:dLbls>
        <c:gapWidth val="150"/>
        <c:overlap val="100"/>
        <c:axId val="349490552"/>
        <c:axId val="349488984"/>
      </c:barChart>
      <c:catAx>
        <c:axId val="349490552"/>
        <c:scaling>
          <c:orientation val="minMax"/>
        </c:scaling>
        <c:delete val="1"/>
        <c:axPos val="l"/>
        <c:numFmt formatCode="General" sourceLinked="1"/>
        <c:majorTickMark val="none"/>
        <c:minorTickMark val="none"/>
        <c:tickLblPos val="nextTo"/>
        <c:crossAx val="349488984"/>
        <c:crosses val="autoZero"/>
        <c:auto val="1"/>
        <c:lblAlgn val="ctr"/>
        <c:lblOffset val="100"/>
        <c:noMultiLvlLbl val="0"/>
      </c:catAx>
      <c:valAx>
        <c:axId val="349488984"/>
        <c:scaling>
          <c:orientation val="minMax"/>
        </c:scaling>
        <c:delete val="1"/>
        <c:axPos val="b"/>
        <c:numFmt formatCode="0" sourceLinked="1"/>
        <c:majorTickMark val="none"/>
        <c:minorTickMark val="none"/>
        <c:tickLblPos val="nextTo"/>
        <c:crossAx val="349490552"/>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Visible val="1"/>
      </c14:pivotOptions>
    </c:ext>
  </c:extLst>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pivotSource>
    <c:name>[Bas-Rhin.xlsx]Analyses!Tableau croisé dynamique32</c:name>
    <c:fmtId val="17"/>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1200"/>
              <a:t>Thermomètre</a:t>
            </a:r>
            <a:r>
              <a:rPr lang="fr-FR" sz="1200" baseline="0"/>
              <a:t> hygromètre</a:t>
            </a:r>
            <a:endParaRPr lang="fr-FR" sz="120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
        <c:spPr>
          <a:solidFill>
            <a:schemeClr val="tx2">
              <a:lumMod val="20000"/>
              <a:lumOff val="8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3"/>
        <c:spPr>
          <a:solidFill>
            <a:schemeClr val="bg1">
              <a:lumMod val="95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7"/>
        <c:spPr>
          <a:solidFill>
            <a:schemeClr val="tx2">
              <a:lumMod val="20000"/>
              <a:lumOff val="8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8"/>
        <c:spPr>
          <a:solidFill>
            <a:schemeClr val="bg1">
              <a:lumMod val="95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1"/>
        <c:spPr>
          <a:solidFill>
            <a:schemeClr val="tx2">
              <a:lumMod val="20000"/>
              <a:lumOff val="8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2"/>
        <c:spPr>
          <a:solidFill>
            <a:schemeClr val="bg1">
              <a:lumMod val="95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s>
    <c:plotArea>
      <c:layout/>
      <c:barChart>
        <c:barDir val="bar"/>
        <c:grouping val="stacked"/>
        <c:varyColors val="0"/>
        <c:ser>
          <c:idx val="0"/>
          <c:order val="0"/>
          <c:tx>
            <c:strRef>
              <c:f>Analyses!$C$736:$C$737</c:f>
              <c:strCache>
                <c:ptCount val="1"/>
                <c:pt idx="0">
                  <c:v>Utile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Analyses!$B$738</c:f>
              <c:strCache>
                <c:ptCount val="1"/>
                <c:pt idx="0">
                  <c:v>Total</c:v>
                </c:pt>
              </c:strCache>
            </c:strRef>
          </c:cat>
          <c:val>
            <c:numRef>
              <c:f>Analyses!$C$738</c:f>
              <c:numCache>
                <c:formatCode>0</c:formatCode>
                <c:ptCount val="1"/>
                <c:pt idx="0">
                  <c:v>4</c:v>
                </c:pt>
              </c:numCache>
            </c:numRef>
          </c:val>
          <c:extLst xmlns:c16r2="http://schemas.microsoft.com/office/drawing/2015/06/chart">
            <c:ext xmlns:c16="http://schemas.microsoft.com/office/drawing/2014/chart" uri="{C3380CC4-5D6E-409C-BE32-E72D297353CC}">
              <c16:uniqueId val="{00000000-8E2C-438D-9201-EECE1F540026}"/>
            </c:ext>
          </c:extLst>
        </c:ser>
        <c:ser>
          <c:idx val="1"/>
          <c:order val="1"/>
          <c:tx>
            <c:strRef>
              <c:f>Analyses!$D$736:$D$737</c:f>
              <c:strCache>
                <c:ptCount val="1"/>
                <c:pt idx="0">
                  <c:v>Pas utile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Analyses!$B$738</c:f>
              <c:strCache>
                <c:ptCount val="1"/>
                <c:pt idx="0">
                  <c:v>Total</c:v>
                </c:pt>
              </c:strCache>
            </c:strRef>
          </c:cat>
          <c:val>
            <c:numRef>
              <c:f>Analyses!$D$738</c:f>
              <c:numCache>
                <c:formatCode>0</c:formatCode>
                <c:ptCount val="1"/>
                <c:pt idx="0">
                  <c:v>1</c:v>
                </c:pt>
              </c:numCache>
            </c:numRef>
          </c:val>
          <c:extLst xmlns:c16r2="http://schemas.microsoft.com/office/drawing/2015/06/chart">
            <c:ext xmlns:c16="http://schemas.microsoft.com/office/drawing/2014/chart" uri="{C3380CC4-5D6E-409C-BE32-E72D297353CC}">
              <c16:uniqueId val="{00000001-8E2C-438D-9201-EECE1F540026}"/>
            </c:ext>
          </c:extLst>
        </c:ser>
        <c:ser>
          <c:idx val="2"/>
          <c:order val="2"/>
          <c:tx>
            <c:strRef>
              <c:f>Analyses!$E$736:$E$737</c:f>
              <c:strCache>
                <c:ptCount val="1"/>
                <c:pt idx="0">
                  <c:v>NSP</c:v>
                </c:pt>
              </c:strCache>
            </c:strRef>
          </c:tx>
          <c:spPr>
            <a:solidFill>
              <a:schemeClr val="tx2">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Analyses!$B$738</c:f>
              <c:strCache>
                <c:ptCount val="1"/>
                <c:pt idx="0">
                  <c:v>Total</c:v>
                </c:pt>
              </c:strCache>
            </c:strRef>
          </c:cat>
          <c:val>
            <c:numRef>
              <c:f>Analyses!$E$738</c:f>
              <c:numCache>
                <c:formatCode>0</c:formatCode>
                <c:ptCount val="1"/>
                <c:pt idx="0">
                  <c:v>1</c:v>
                </c:pt>
              </c:numCache>
            </c:numRef>
          </c:val>
          <c:extLst xmlns:c16r2="http://schemas.microsoft.com/office/drawing/2015/06/chart">
            <c:ext xmlns:c16="http://schemas.microsoft.com/office/drawing/2014/chart" uri="{C3380CC4-5D6E-409C-BE32-E72D297353CC}">
              <c16:uniqueId val="{00000002-8E2C-438D-9201-EECE1F540026}"/>
            </c:ext>
          </c:extLst>
        </c:ser>
        <c:ser>
          <c:idx val="3"/>
          <c:order val="3"/>
          <c:tx>
            <c:strRef>
              <c:f>Analyses!$F$736:$F$737</c:f>
              <c:strCache>
                <c:ptCount val="1"/>
              </c:strCache>
            </c:strRef>
          </c:tx>
          <c:spPr>
            <a:solidFill>
              <a:schemeClr val="bg1">
                <a:lumMod val="9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Analyses!$B$738</c:f>
              <c:strCache>
                <c:ptCount val="1"/>
                <c:pt idx="0">
                  <c:v>Total</c:v>
                </c:pt>
              </c:strCache>
            </c:strRef>
          </c:cat>
          <c:val>
            <c:numRef>
              <c:f>Analyses!$F$738</c:f>
              <c:numCache>
                <c:formatCode>0</c:formatCode>
                <c:ptCount val="1"/>
                <c:pt idx="0">
                  <c:v>21</c:v>
                </c:pt>
              </c:numCache>
            </c:numRef>
          </c:val>
          <c:extLst xmlns:c16r2="http://schemas.microsoft.com/office/drawing/2015/06/chart">
            <c:ext xmlns:c16="http://schemas.microsoft.com/office/drawing/2014/chart" uri="{C3380CC4-5D6E-409C-BE32-E72D297353CC}">
              <c16:uniqueId val="{00000003-8E2C-438D-9201-EECE1F540026}"/>
            </c:ext>
          </c:extLst>
        </c:ser>
        <c:dLbls>
          <c:dLblPos val="ctr"/>
          <c:showLegendKey val="0"/>
          <c:showVal val="1"/>
          <c:showCatName val="0"/>
          <c:showSerName val="0"/>
          <c:showPercent val="0"/>
          <c:showBubbleSize val="0"/>
        </c:dLbls>
        <c:gapWidth val="150"/>
        <c:overlap val="100"/>
        <c:axId val="349490944"/>
        <c:axId val="349488592"/>
      </c:barChart>
      <c:catAx>
        <c:axId val="349490944"/>
        <c:scaling>
          <c:orientation val="minMax"/>
        </c:scaling>
        <c:delete val="1"/>
        <c:axPos val="l"/>
        <c:numFmt formatCode="General" sourceLinked="1"/>
        <c:majorTickMark val="none"/>
        <c:minorTickMark val="none"/>
        <c:tickLblPos val="nextTo"/>
        <c:crossAx val="349488592"/>
        <c:crosses val="autoZero"/>
        <c:auto val="1"/>
        <c:lblAlgn val="ctr"/>
        <c:lblOffset val="100"/>
        <c:noMultiLvlLbl val="0"/>
      </c:catAx>
      <c:valAx>
        <c:axId val="349488592"/>
        <c:scaling>
          <c:orientation val="minMax"/>
        </c:scaling>
        <c:delete val="1"/>
        <c:axPos val="b"/>
        <c:numFmt formatCode="0" sourceLinked="1"/>
        <c:majorTickMark val="none"/>
        <c:minorTickMark val="none"/>
        <c:tickLblPos val="nextTo"/>
        <c:crossAx val="349490944"/>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Visible val="1"/>
      </c14:pivotOptions>
    </c:ext>
  </c:extLst>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pivotSource>
    <c:name>[Bas-Rhin.xlsx]Analyses!Tableau croisé dynamique4</c:name>
    <c:fmtId val="7"/>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100" baseline="0"/>
              <a:t>Répartition des répondants par date de la 1ère visite </a:t>
            </a:r>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0"/>
          <c:showCatName val="0"/>
          <c:showSerName val="0"/>
          <c:showPercent val="1"/>
          <c:showBubbleSize val="0"/>
          <c:extLst xmlns:c16r2="http://schemas.microsoft.com/office/drawing/2015/06/chart">
            <c:ext xmlns:c15="http://schemas.microsoft.com/office/drawing/2012/chart" uri="{CE6537A1-D6FC-4f65-9D91-7224C49458BB}"/>
          </c:extLst>
        </c:dLbl>
      </c:pivotFmt>
      <c:pivotFmt>
        <c:idx val="1"/>
        <c:spPr>
          <a:solidFill>
            <a:schemeClr val="accent1"/>
          </a:solidFill>
          <a:ln w="19050">
            <a:solidFill>
              <a:schemeClr val="lt1"/>
            </a:solidFill>
          </a:ln>
          <a:effectLst/>
        </c:spPr>
      </c:pivotFmt>
      <c:pivotFmt>
        <c:idx val="2"/>
        <c:spPr>
          <a:solidFill>
            <a:schemeClr val="accent1"/>
          </a:solidFill>
          <a:ln w="19050">
            <a:solidFill>
              <a:schemeClr val="lt1"/>
            </a:solidFill>
          </a:ln>
          <a:effectLst/>
        </c:spPr>
      </c:pivotFmt>
      <c:pivotFmt>
        <c:idx val="3"/>
        <c:spPr>
          <a:solidFill>
            <a:schemeClr val="tx2">
              <a:lumMod val="20000"/>
              <a:lumOff val="80000"/>
            </a:schemeClr>
          </a:solidFill>
          <a:ln w="19050">
            <a:solidFill>
              <a:schemeClr val="lt1"/>
            </a:solidFill>
          </a:ln>
          <a:effectLst/>
        </c:spPr>
      </c:pivotFmt>
      <c:pivotFmt>
        <c:idx val="4"/>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0"/>
          <c:showCatName val="0"/>
          <c:showSerName val="0"/>
          <c:showPercent val="1"/>
          <c:showBubbleSize val="0"/>
          <c:extLst xmlns:c16r2="http://schemas.microsoft.com/office/drawing/2015/06/chart">
            <c:ext xmlns:c15="http://schemas.microsoft.com/office/drawing/2012/chart" uri="{CE6537A1-D6FC-4f65-9D91-7224C49458BB}"/>
          </c:extLst>
        </c:dLbl>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0"/>
          <c:showCatName val="0"/>
          <c:showSerName val="0"/>
          <c:showPercent val="1"/>
          <c:showBubbleSize val="0"/>
          <c:extLst xmlns:c16r2="http://schemas.microsoft.com/office/drawing/2015/06/chart">
            <c:ext xmlns:c15="http://schemas.microsoft.com/office/drawing/2012/chart" uri="{CE6537A1-D6FC-4f65-9D91-7224C49458BB}"/>
          </c:extLst>
        </c:dLbl>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pivotFmt>
    </c:pivotFmts>
    <c:plotArea>
      <c:layout/>
      <c:pieChart>
        <c:varyColors val="1"/>
        <c:ser>
          <c:idx val="0"/>
          <c:order val="0"/>
          <c:tx>
            <c:strRef>
              <c:f>Analyses!$F$102</c:f>
              <c:strCache>
                <c:ptCount val="1"/>
                <c:pt idx="0">
                  <c:v>Total</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A9CC-412E-B0FB-87D0AD17760E}"/>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A9CC-412E-B0FB-87D0AD17760E}"/>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A9CC-412E-B0FB-87D0AD17760E}"/>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15:layout/>
              </c:ext>
            </c:extLst>
          </c:dLbls>
          <c:cat>
            <c:strRef>
              <c:f>Analyses!$E$103:$E$105</c:f>
              <c:strCache>
                <c:ptCount val="2"/>
                <c:pt idx="0">
                  <c:v>2018</c:v>
                </c:pt>
                <c:pt idx="1">
                  <c:v>2019</c:v>
                </c:pt>
              </c:strCache>
            </c:strRef>
          </c:cat>
          <c:val>
            <c:numRef>
              <c:f>Analyses!$F$103:$F$105</c:f>
              <c:numCache>
                <c:formatCode>0</c:formatCode>
                <c:ptCount val="2"/>
                <c:pt idx="0">
                  <c:v>19</c:v>
                </c:pt>
                <c:pt idx="1">
                  <c:v>13</c:v>
                </c:pt>
              </c:numCache>
            </c:numRef>
          </c:val>
          <c:extLst xmlns:c16r2="http://schemas.microsoft.com/office/drawing/2015/06/chart">
            <c:ext xmlns:c16="http://schemas.microsoft.com/office/drawing/2014/chart" uri="{C3380CC4-5D6E-409C-BE32-E72D297353CC}">
              <c16:uniqueId val="{00000006-A9CC-412E-B0FB-87D0AD17760E}"/>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pivotSource>
    <c:name>[Bas-Rhin.xlsx]Analyses!Tableau croisé dynamique61</c:name>
    <c:fmtId val="20"/>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a:t>Est-ce que vous suivez plus régulièrement votre consommation d’énergie depuis notre visite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1">
              <a:lumMod val="40000"/>
              <a:lumOff val="60000"/>
            </a:schemeClr>
          </a:solidFill>
          <a:ln w="19050">
            <a:solidFill>
              <a:schemeClr val="lt1"/>
            </a:solidFill>
          </a:ln>
          <a:effectLst/>
        </c:spPr>
      </c:pivotFmt>
      <c:pivotFmt>
        <c:idx val="2"/>
        <c:spPr>
          <a:solidFill>
            <a:schemeClr val="accent2">
              <a:lumMod val="40000"/>
              <a:lumOff val="60000"/>
            </a:schemeClr>
          </a:solidFill>
          <a:ln w="19050">
            <a:solidFill>
              <a:schemeClr val="lt1"/>
            </a:solidFill>
          </a:ln>
          <a:effectLst/>
        </c:spPr>
      </c:pivotFmt>
      <c:pivotFmt>
        <c:idx val="3"/>
        <c:spPr>
          <a:solidFill>
            <a:schemeClr val="accent2"/>
          </a:solidFill>
          <a:ln w="19050">
            <a:solidFill>
              <a:schemeClr val="lt1"/>
            </a:solidFill>
          </a:ln>
          <a:effectLst/>
        </c:spPr>
      </c:pivotFmt>
      <c:pivotFmt>
        <c:idx val="4"/>
        <c:spPr>
          <a:solidFill>
            <a:schemeClr val="bg1">
              <a:lumMod val="85000"/>
            </a:schemeClr>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pivotFmt>
    </c:pivotFmts>
    <c:plotArea>
      <c:layout/>
      <c:pieChart>
        <c:varyColors val="1"/>
        <c:ser>
          <c:idx val="0"/>
          <c:order val="0"/>
          <c:tx>
            <c:strRef>
              <c:f>Analyses!$C$852</c:f>
              <c:strCache>
                <c:ptCount val="1"/>
                <c:pt idx="0">
                  <c:v>Total</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8FEB-49D4-B7A2-DB8BE58744AA}"/>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8FEB-49D4-B7A2-DB8BE58744AA}"/>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8FEB-49D4-B7A2-DB8BE58744AA}"/>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8FEB-49D4-B7A2-DB8BE58744AA}"/>
              </c:ext>
            </c:extLst>
          </c:dPt>
          <c:dPt>
            <c:idx val="4"/>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8FEB-49D4-B7A2-DB8BE58744AA}"/>
              </c:ext>
            </c:extLst>
          </c:dPt>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bg1"/>
                    </a:solidFill>
                    <a:latin typeface="+mn-lt"/>
                    <a:ea typeface="+mn-ea"/>
                    <a:cs typeface="+mn-cs"/>
                  </a:defRPr>
                </a:pPr>
                <a:endParaRPr lang="fr-FR"/>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Analyses!$B$853:$B$855</c:f>
              <c:strCache>
                <c:ptCount val="2"/>
                <c:pt idx="0">
                  <c:v>Non</c:v>
                </c:pt>
                <c:pt idx="1">
                  <c:v>Oui</c:v>
                </c:pt>
              </c:strCache>
            </c:strRef>
          </c:cat>
          <c:val>
            <c:numRef>
              <c:f>Analyses!$C$853:$C$855</c:f>
              <c:numCache>
                <c:formatCode>0</c:formatCode>
                <c:ptCount val="2"/>
                <c:pt idx="0">
                  <c:v>6</c:v>
                </c:pt>
                <c:pt idx="1">
                  <c:v>21</c:v>
                </c:pt>
              </c:numCache>
            </c:numRef>
          </c:val>
          <c:extLst xmlns:c16r2="http://schemas.microsoft.com/office/drawing/2015/06/chart">
            <c:ext xmlns:c16="http://schemas.microsoft.com/office/drawing/2014/chart" uri="{C3380CC4-5D6E-409C-BE32-E72D297353CC}">
              <c16:uniqueId val="{0000000A-8FEB-49D4-B7A2-DB8BE58744AA}"/>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pivotSource>
    <c:name>[Bas-Rhin.xlsx]Analyses!Tableau croisé dynamique62</c:name>
    <c:fmtId val="22"/>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a:t>Est-ce que vous diriez aujourd’hui que vous comprenez mieux vos factures d’énergie grâce à notre intervention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s>
    <c:plotArea>
      <c:layout/>
      <c:pieChart>
        <c:varyColors val="1"/>
        <c:ser>
          <c:idx val="0"/>
          <c:order val="0"/>
          <c:tx>
            <c:strRef>
              <c:f>Analyses!$C$869</c:f>
              <c:strCache>
                <c:ptCount val="1"/>
                <c:pt idx="0">
                  <c:v>Total</c:v>
                </c:pt>
              </c:strCache>
            </c:strRef>
          </c:tx>
          <c:dPt>
            <c:idx val="0"/>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1-F359-4E7D-9BBC-B9FF196B56A6}"/>
              </c:ext>
            </c:extLst>
          </c:dPt>
          <c:dPt>
            <c:idx val="1"/>
            <c:bubble3D val="0"/>
            <c:spPr>
              <a:solidFill>
                <a:schemeClr val="tx2"/>
              </a:solidFill>
              <a:ln w="19050">
                <a:solidFill>
                  <a:schemeClr val="lt1"/>
                </a:solidFill>
              </a:ln>
              <a:effectLst/>
            </c:spPr>
            <c:extLst xmlns:c16r2="http://schemas.microsoft.com/office/drawing/2015/06/chart">
              <c:ext xmlns:c16="http://schemas.microsoft.com/office/drawing/2014/chart" uri="{C3380CC4-5D6E-409C-BE32-E72D297353CC}">
                <c16:uniqueId val="{00000003-F359-4E7D-9BBC-B9FF196B56A6}"/>
              </c:ext>
            </c:extLst>
          </c:dPt>
          <c:dPt>
            <c:idx val="2"/>
            <c:bubble3D val="0"/>
            <c:spPr>
              <a:solidFill>
                <a:schemeClr val="bg2"/>
              </a:solidFill>
              <a:ln w="19050">
                <a:solidFill>
                  <a:schemeClr val="lt1"/>
                </a:solidFill>
              </a:ln>
              <a:effectLst/>
            </c:spPr>
            <c:extLst xmlns:c16r2="http://schemas.microsoft.com/office/drawing/2015/06/chart">
              <c:ext xmlns:c16="http://schemas.microsoft.com/office/drawing/2014/chart" uri="{C3380CC4-5D6E-409C-BE32-E72D297353CC}">
                <c16:uniqueId val="{00000005-F359-4E7D-9BBC-B9FF196B56A6}"/>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fr-FR"/>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Analyses!$B$870:$B$873</c:f>
              <c:strCache>
                <c:ptCount val="3"/>
                <c:pt idx="0">
                  <c:v>Non, je comprenais déjà bien mes factures avant</c:v>
                </c:pt>
                <c:pt idx="1">
                  <c:v>Non, je ne les comprends toujours pas</c:v>
                </c:pt>
                <c:pt idx="2">
                  <c:v>Oui</c:v>
                </c:pt>
              </c:strCache>
            </c:strRef>
          </c:cat>
          <c:val>
            <c:numRef>
              <c:f>Analyses!$C$870:$C$873</c:f>
              <c:numCache>
                <c:formatCode>0</c:formatCode>
                <c:ptCount val="3"/>
                <c:pt idx="0">
                  <c:v>2</c:v>
                </c:pt>
                <c:pt idx="1">
                  <c:v>4</c:v>
                </c:pt>
                <c:pt idx="2">
                  <c:v>21</c:v>
                </c:pt>
              </c:numCache>
            </c:numRef>
          </c:val>
          <c:extLst xmlns:c16r2="http://schemas.microsoft.com/office/drawing/2015/06/chart">
            <c:ext xmlns:c16="http://schemas.microsoft.com/office/drawing/2014/chart" uri="{C3380CC4-5D6E-409C-BE32-E72D297353CC}">
              <c16:uniqueId val="{00000006-F359-4E7D-9BBC-B9FF196B56A6}"/>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pivotSource>
    <c:name>[Bas-Rhin.xlsx]Analyses!Tableau croisé dynamique49</c:name>
    <c:fmtId val="19"/>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dirty="0"/>
              <a:t>Est-</a:t>
            </a:r>
            <a:r>
              <a:rPr lang="en-US" sz="1200" dirty="0" err="1"/>
              <a:t>ce</a:t>
            </a:r>
            <a:r>
              <a:rPr lang="en-US" sz="1200" dirty="0"/>
              <a:t> que </a:t>
            </a:r>
            <a:r>
              <a:rPr lang="en-US" sz="1200" dirty="0" err="1"/>
              <a:t>vous</a:t>
            </a:r>
            <a:r>
              <a:rPr lang="en-US" sz="1200" dirty="0"/>
              <a:t> </a:t>
            </a:r>
            <a:r>
              <a:rPr lang="en-US" sz="1200" dirty="0" err="1"/>
              <a:t>avez</a:t>
            </a:r>
            <a:r>
              <a:rPr lang="en-US" sz="1200" dirty="0"/>
              <a:t> </a:t>
            </a:r>
            <a:r>
              <a:rPr lang="en-US" sz="1200" dirty="0" err="1"/>
              <a:t>déménagé</a:t>
            </a:r>
            <a:r>
              <a:rPr lang="en-US" sz="1200" dirty="0"/>
              <a:t> </a:t>
            </a:r>
            <a:r>
              <a:rPr lang="en-US" sz="1200" dirty="0" err="1"/>
              <a:t>depuis</a:t>
            </a:r>
            <a:r>
              <a:rPr lang="en-US" sz="1200" dirty="0"/>
              <a:t> </a:t>
            </a:r>
            <a:r>
              <a:rPr lang="en-US" sz="1200" dirty="0" err="1"/>
              <a:t>notre</a:t>
            </a:r>
            <a:r>
              <a:rPr lang="en-US" sz="1200" dirty="0"/>
              <a:t> </a:t>
            </a:r>
            <a:r>
              <a:rPr lang="en-US" sz="1200" dirty="0" err="1"/>
              <a:t>visite</a:t>
            </a:r>
            <a:r>
              <a:rPr lang="en-US" sz="1200" dirty="0"/>
              <a:t>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0"/>
          <c:showCatName val="0"/>
          <c:showSerName val="0"/>
          <c:showPercent val="1"/>
          <c:showBubbleSize val="0"/>
          <c:extLst xmlns:c16r2="http://schemas.microsoft.com/office/drawing/2015/06/chart">
            <c:ext xmlns:c15="http://schemas.microsoft.com/office/drawing/2012/chart" uri="{CE6537A1-D6FC-4f65-9D91-7224C49458BB}"/>
          </c:extLst>
        </c:dLbl>
      </c:pivotFmt>
      <c:pivotFmt>
        <c:idx val="1"/>
        <c:spPr>
          <a:solidFill>
            <a:schemeClr val="accent1"/>
          </a:solidFill>
          <a:ln w="19050">
            <a:solidFill>
              <a:schemeClr val="lt1"/>
            </a:solidFill>
          </a:ln>
          <a:effectLst/>
        </c:spPr>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0"/>
          <c:showCatName val="0"/>
          <c:showSerName val="0"/>
          <c:showPercent val="1"/>
          <c:showBubbleSize val="0"/>
          <c:extLst xmlns:c16r2="http://schemas.microsoft.com/office/drawing/2015/06/chart">
            <c:ext xmlns:c15="http://schemas.microsoft.com/office/drawing/2012/chart" uri="{CE6537A1-D6FC-4f65-9D91-7224C49458BB}"/>
          </c:extLst>
        </c:dLbl>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0"/>
          <c:showCatName val="0"/>
          <c:showSerName val="0"/>
          <c:showPercent val="1"/>
          <c:showBubbleSize val="0"/>
          <c:extLst xmlns:c16r2="http://schemas.microsoft.com/office/drawing/2015/06/chart">
            <c:ext xmlns:c15="http://schemas.microsoft.com/office/drawing/2012/chart" uri="{CE6537A1-D6FC-4f65-9D91-7224C49458BB}"/>
          </c:extLst>
        </c:dLbl>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s>
    <c:plotArea>
      <c:layout/>
      <c:pieChart>
        <c:varyColors val="1"/>
        <c:ser>
          <c:idx val="0"/>
          <c:order val="0"/>
          <c:tx>
            <c:strRef>
              <c:f>Analyses!$C$894</c:f>
              <c:strCache>
                <c:ptCount val="1"/>
                <c:pt idx="0">
                  <c:v>Total</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9642-4969-8AC5-711550374155}"/>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9642-4969-8AC5-711550374155}"/>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Analyses!$B$895:$B$897</c:f>
              <c:strCache>
                <c:ptCount val="2"/>
                <c:pt idx="0">
                  <c:v>Non</c:v>
                </c:pt>
                <c:pt idx="1">
                  <c:v>Oui</c:v>
                </c:pt>
              </c:strCache>
            </c:strRef>
          </c:cat>
          <c:val>
            <c:numRef>
              <c:f>Analyses!$C$895:$C$897</c:f>
              <c:numCache>
                <c:formatCode>0</c:formatCode>
                <c:ptCount val="2"/>
                <c:pt idx="0">
                  <c:v>27</c:v>
                </c:pt>
                <c:pt idx="1">
                  <c:v>13</c:v>
                </c:pt>
              </c:numCache>
            </c:numRef>
          </c:val>
          <c:extLst xmlns:c16r2="http://schemas.microsoft.com/office/drawing/2015/06/chart">
            <c:ext xmlns:c16="http://schemas.microsoft.com/office/drawing/2014/chart" uri="{C3380CC4-5D6E-409C-BE32-E72D297353CC}">
              <c16:uniqueId val="{00000004-9642-4969-8AC5-711550374155}"/>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1200" dirty="0"/>
              <a:t>Avez</a:t>
            </a:r>
            <a:r>
              <a:rPr lang="fr-FR" sz="1200" baseline="0" dirty="0"/>
              <a:t>-vous souffert du froid cet hiver ?</a:t>
            </a:r>
            <a:endParaRPr lang="fr-FR" sz="1200"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col"/>
        <c:grouping val="stacked"/>
        <c:varyColors val="0"/>
        <c:ser>
          <c:idx val="1"/>
          <c:order val="1"/>
          <c:tx>
            <c:strRef>
              <c:f>Analyses!$D$1026</c:f>
              <c:strCache>
                <c:ptCount val="1"/>
                <c:pt idx="0">
                  <c:v>Oui</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Analyses!$B$1027:$B$1028</c:f>
              <c:strCache>
                <c:ptCount val="2"/>
                <c:pt idx="0">
                  <c:v>T0</c:v>
                </c:pt>
                <c:pt idx="1">
                  <c:v>T1</c:v>
                </c:pt>
              </c:strCache>
            </c:strRef>
          </c:cat>
          <c:val>
            <c:numRef>
              <c:f>Analyses!$D$1027:$D$1028</c:f>
              <c:numCache>
                <c:formatCode>0%</c:formatCode>
                <c:ptCount val="2"/>
                <c:pt idx="0">
                  <c:v>0.75</c:v>
                </c:pt>
                <c:pt idx="1">
                  <c:v>0.40625</c:v>
                </c:pt>
              </c:numCache>
            </c:numRef>
          </c:val>
          <c:extLst xmlns:c16r2="http://schemas.microsoft.com/office/drawing/2015/06/chart">
            <c:ext xmlns:c16="http://schemas.microsoft.com/office/drawing/2014/chart" uri="{C3380CC4-5D6E-409C-BE32-E72D297353CC}">
              <c16:uniqueId val="{00000000-4AF2-4AC2-9F61-F6468B10FE94}"/>
            </c:ext>
          </c:extLst>
        </c:ser>
        <c:dLbls>
          <c:dLblPos val="ctr"/>
          <c:showLegendKey val="0"/>
          <c:showVal val="1"/>
          <c:showCatName val="0"/>
          <c:showSerName val="0"/>
          <c:showPercent val="0"/>
          <c:showBubbleSize val="0"/>
        </c:dLbls>
        <c:gapWidth val="150"/>
        <c:overlap val="100"/>
        <c:axId val="389523456"/>
        <c:axId val="389526200"/>
        <c:extLst xmlns:c16r2="http://schemas.microsoft.com/office/drawing/2015/06/chart">
          <c:ext xmlns:c15="http://schemas.microsoft.com/office/drawing/2012/chart" uri="{02D57815-91ED-43cb-92C2-25804820EDAC}">
            <c15:filteredBarSeries>
              <c15:ser>
                <c:idx val="0"/>
                <c:order val="0"/>
                <c:tx>
                  <c:strRef>
                    <c:extLst xmlns:c16r2="http://schemas.microsoft.com/office/drawing/2015/06/chart">
                      <c:ext uri="{02D57815-91ED-43cb-92C2-25804820EDAC}">
                        <c15:formulaRef>
                          <c15:sqref>Analyses!$C$1026</c15:sqref>
                        </c15:formulaRef>
                      </c:ext>
                    </c:extLst>
                    <c:strCache>
                      <c:ptCount val="1"/>
                      <c:pt idx="0">
                        <c:v>Non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6r2="http://schemas.microsoft.com/office/drawing/2015/06/chart">
                      <c:ext uri="{02D57815-91ED-43cb-92C2-25804820EDAC}">
                        <c15:formulaRef>
                          <c15:sqref>Analyses!$B$1027:$B$1028</c15:sqref>
                        </c15:formulaRef>
                      </c:ext>
                    </c:extLst>
                    <c:strCache>
                      <c:ptCount val="2"/>
                      <c:pt idx="0">
                        <c:v>T0</c:v>
                      </c:pt>
                      <c:pt idx="1">
                        <c:v>T1</c:v>
                      </c:pt>
                    </c:strCache>
                  </c:strRef>
                </c:cat>
                <c:val>
                  <c:numRef>
                    <c:extLst xmlns:c16r2="http://schemas.microsoft.com/office/drawing/2015/06/chart">
                      <c:ext uri="{02D57815-91ED-43cb-92C2-25804820EDAC}">
                        <c15:formulaRef>
                          <c15:sqref>Analyses!$C$1027:$C$1028</c15:sqref>
                        </c15:formulaRef>
                      </c:ext>
                    </c:extLst>
                    <c:numCache>
                      <c:formatCode>0%</c:formatCode>
                      <c:ptCount val="2"/>
                      <c:pt idx="0">
                        <c:v>0.25</c:v>
                      </c:pt>
                      <c:pt idx="1">
                        <c:v>0.59375</c:v>
                      </c:pt>
                    </c:numCache>
                  </c:numRef>
                </c:val>
                <c:extLst xmlns:c16r2="http://schemas.microsoft.com/office/drawing/2015/06/chart">
                  <c:ext xmlns:c16="http://schemas.microsoft.com/office/drawing/2014/chart" uri="{C3380CC4-5D6E-409C-BE32-E72D297353CC}">
                    <c16:uniqueId val="{00000001-4AF2-4AC2-9F61-F6468B10FE94}"/>
                  </c:ext>
                </c:extLst>
              </c15:ser>
            </c15:filteredBarSeries>
          </c:ext>
        </c:extLst>
      </c:barChart>
      <c:catAx>
        <c:axId val="3895234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389526200"/>
        <c:crosses val="autoZero"/>
        <c:auto val="1"/>
        <c:lblAlgn val="ctr"/>
        <c:lblOffset val="100"/>
        <c:noMultiLvlLbl val="0"/>
      </c:catAx>
      <c:valAx>
        <c:axId val="389526200"/>
        <c:scaling>
          <c:orientation val="minMax"/>
          <c:max val="1"/>
        </c:scaling>
        <c:delete val="1"/>
        <c:axPos val="l"/>
        <c:numFmt formatCode="0%" sourceLinked="1"/>
        <c:majorTickMark val="none"/>
        <c:minorTickMark val="none"/>
        <c:tickLblPos val="nextTo"/>
        <c:crossAx val="3895234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1200" dirty="0"/>
              <a:t>Evolution de la sensation de froid entre T0 et T1</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pieChart>
        <c:varyColors val="1"/>
        <c:ser>
          <c:idx val="0"/>
          <c:order val="0"/>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D5F9-404E-AB5F-092E14EBD9E3}"/>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D5F9-404E-AB5F-092E14EBD9E3}"/>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D5F9-404E-AB5F-092E14EBD9E3}"/>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D5F9-404E-AB5F-092E14EBD9E3}"/>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Analyses!$B$1032:$B$1035</c:f>
              <c:strCache>
                <c:ptCount val="4"/>
                <c:pt idx="0">
                  <c:v>Stable (maintien sensation de froid)</c:v>
                </c:pt>
                <c:pt idx="1">
                  <c:v>Stable (pas de difficultés)</c:v>
                </c:pt>
                <c:pt idx="2">
                  <c:v>Amélioration</c:v>
                </c:pt>
                <c:pt idx="3">
                  <c:v>Dégradation</c:v>
                </c:pt>
              </c:strCache>
            </c:strRef>
          </c:cat>
          <c:val>
            <c:numRef>
              <c:f>Analyses!$C$1032:$C$1035</c:f>
              <c:numCache>
                <c:formatCode>0%</c:formatCode>
                <c:ptCount val="4"/>
                <c:pt idx="0">
                  <c:v>0.3125</c:v>
                </c:pt>
                <c:pt idx="1">
                  <c:v>0.15625</c:v>
                </c:pt>
                <c:pt idx="2">
                  <c:v>0.4375</c:v>
                </c:pt>
                <c:pt idx="3">
                  <c:v>9.375E-2</c:v>
                </c:pt>
              </c:numCache>
            </c:numRef>
          </c:val>
          <c:extLst xmlns:c16r2="http://schemas.microsoft.com/office/drawing/2015/06/chart">
            <c:ext xmlns:c16="http://schemas.microsoft.com/office/drawing/2014/chart" uri="{C3380CC4-5D6E-409C-BE32-E72D297353CC}">
              <c16:uniqueId val="{00000008-D5F9-404E-AB5F-092E14EBD9E3}"/>
            </c:ext>
          </c:extLst>
        </c:ser>
        <c:dLbls>
          <c:dLblPos val="inEnd"/>
          <c:showLegendKey val="0"/>
          <c:showVal val="1"/>
          <c:showCatName val="0"/>
          <c:showSerName val="0"/>
          <c:showPercent val="0"/>
          <c:showBubbleSize val="0"/>
          <c:showLeaderLines val="1"/>
        </c:dLbls>
        <c:firstSliceAng val="19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pivotSource>
    <c:name>[Bas-Rhin.xlsx]Analyses!Tableau croisé dynamique79</c:name>
    <c:fmtId val="28"/>
  </c:pivotSource>
  <c:chart>
    <c:autoTitleDeleted val="1"/>
    <c:pivotFmts>
      <c:pivotFmt>
        <c:idx val="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8"/>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9"/>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0"/>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s>
    <c:plotArea>
      <c:layout/>
      <c:barChart>
        <c:barDir val="col"/>
        <c:grouping val="percentStacked"/>
        <c:varyColors val="0"/>
        <c:ser>
          <c:idx val="0"/>
          <c:order val="0"/>
          <c:tx>
            <c:strRef>
              <c:f>Analyses!$C$1044:$C$1045</c:f>
              <c:strCache>
                <c:ptCount val="1"/>
                <c:pt idx="0">
                  <c:v>Déménagement</c:v>
                </c:pt>
              </c:strCache>
            </c:strRef>
          </c:tx>
          <c:spPr>
            <a:solidFill>
              <a:schemeClr val="accent3">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Analyses!$B$1046:$B$1047</c:f>
              <c:strCache>
                <c:ptCount val="1"/>
                <c:pt idx="0">
                  <c:v>Amélioration</c:v>
                </c:pt>
              </c:strCache>
            </c:strRef>
          </c:cat>
          <c:val>
            <c:numRef>
              <c:f>Analyses!$C$1046:$C$1047</c:f>
              <c:numCache>
                <c:formatCode>General</c:formatCode>
                <c:ptCount val="1"/>
                <c:pt idx="0">
                  <c:v>3</c:v>
                </c:pt>
              </c:numCache>
            </c:numRef>
          </c:val>
          <c:extLst xmlns:c16r2="http://schemas.microsoft.com/office/drawing/2015/06/chart">
            <c:ext xmlns:c16="http://schemas.microsoft.com/office/drawing/2014/chart" uri="{C3380CC4-5D6E-409C-BE32-E72D297353CC}">
              <c16:uniqueId val="{00000000-7424-4D68-A042-C032A2CBCE8F}"/>
            </c:ext>
          </c:extLst>
        </c:ser>
        <c:ser>
          <c:idx val="1"/>
          <c:order val="1"/>
          <c:tx>
            <c:strRef>
              <c:f>Analyses!$D$1044:$D$1045</c:f>
              <c:strCache>
                <c:ptCount val="1"/>
                <c:pt idx="0">
                  <c:v>Pas de changement</c:v>
                </c:pt>
              </c:strCache>
            </c:strRef>
          </c:tx>
          <c:spPr>
            <a:solidFill>
              <a:schemeClr val="bg1">
                <a:lumMod val="9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Analyses!$B$1046:$B$1047</c:f>
              <c:strCache>
                <c:ptCount val="1"/>
                <c:pt idx="0">
                  <c:v>Amélioration</c:v>
                </c:pt>
              </c:strCache>
            </c:strRef>
          </c:cat>
          <c:val>
            <c:numRef>
              <c:f>Analyses!$D$1046:$D$1047</c:f>
              <c:numCache>
                <c:formatCode>General</c:formatCode>
                <c:ptCount val="1"/>
                <c:pt idx="0">
                  <c:v>4</c:v>
                </c:pt>
              </c:numCache>
            </c:numRef>
          </c:val>
          <c:extLst xmlns:c16r2="http://schemas.microsoft.com/office/drawing/2015/06/chart">
            <c:ext xmlns:c16="http://schemas.microsoft.com/office/drawing/2014/chart" uri="{C3380CC4-5D6E-409C-BE32-E72D297353CC}">
              <c16:uniqueId val="{00000001-7424-4D68-A042-C032A2CBCE8F}"/>
            </c:ext>
          </c:extLst>
        </c:ser>
        <c:ser>
          <c:idx val="2"/>
          <c:order val="2"/>
          <c:tx>
            <c:strRef>
              <c:f>Analyses!$E$1044:$E$1045</c:f>
              <c:strCache>
                <c:ptCount val="1"/>
                <c:pt idx="0">
                  <c:v>Travaux finis</c:v>
                </c:pt>
              </c:strCache>
            </c:strRef>
          </c:tx>
          <c:spPr>
            <a:solidFill>
              <a:schemeClr val="accent3">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Analyses!$B$1046:$B$1047</c:f>
              <c:strCache>
                <c:ptCount val="1"/>
                <c:pt idx="0">
                  <c:v>Amélioration</c:v>
                </c:pt>
              </c:strCache>
            </c:strRef>
          </c:cat>
          <c:val>
            <c:numRef>
              <c:f>Analyses!$E$1046:$E$1047</c:f>
              <c:numCache>
                <c:formatCode>General</c:formatCode>
                <c:ptCount val="1"/>
                <c:pt idx="0">
                  <c:v>7</c:v>
                </c:pt>
              </c:numCache>
            </c:numRef>
          </c:val>
          <c:extLst xmlns:c16r2="http://schemas.microsoft.com/office/drawing/2015/06/chart">
            <c:ext xmlns:c16="http://schemas.microsoft.com/office/drawing/2014/chart" uri="{C3380CC4-5D6E-409C-BE32-E72D297353CC}">
              <c16:uniqueId val="{00000002-7424-4D68-A042-C032A2CBCE8F}"/>
            </c:ext>
          </c:extLst>
        </c:ser>
        <c:dLbls>
          <c:dLblPos val="ctr"/>
          <c:showLegendKey val="0"/>
          <c:showVal val="1"/>
          <c:showCatName val="0"/>
          <c:showSerName val="0"/>
          <c:showPercent val="0"/>
          <c:showBubbleSize val="0"/>
        </c:dLbls>
        <c:gapWidth val="150"/>
        <c:overlap val="100"/>
        <c:axId val="389523848"/>
        <c:axId val="389524240"/>
      </c:barChart>
      <c:catAx>
        <c:axId val="3895238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389524240"/>
        <c:crosses val="autoZero"/>
        <c:auto val="1"/>
        <c:lblAlgn val="ctr"/>
        <c:lblOffset val="100"/>
        <c:noMultiLvlLbl val="0"/>
      </c:catAx>
      <c:valAx>
        <c:axId val="389524240"/>
        <c:scaling>
          <c:orientation val="minMax"/>
        </c:scaling>
        <c:delete val="1"/>
        <c:axPos val="l"/>
        <c:numFmt formatCode="0%" sourceLinked="1"/>
        <c:majorTickMark val="none"/>
        <c:minorTickMark val="none"/>
        <c:tickLblPos val="nextTo"/>
        <c:crossAx val="389523848"/>
        <c:crosses val="autoZero"/>
        <c:crossBetween val="between"/>
      </c:valAx>
      <c:spPr>
        <a:noFill/>
        <a:ln>
          <a:noFill/>
        </a:ln>
        <a:effectLst/>
      </c:spPr>
    </c:plotArea>
    <c:legend>
      <c:legendPos val="r"/>
      <c:layout>
        <c:manualLayout>
          <c:xMode val="edge"/>
          <c:yMode val="edge"/>
          <c:x val="0.61409838862467425"/>
          <c:y val="0.31541633525607593"/>
          <c:w val="0.35751619402960061"/>
          <c:h val="0.36916732948784814"/>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26.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pivotSource>
    <c:name>[Bas-Rhin.xlsx]Analyses!Tableau croisé dynamique68</c:name>
    <c:fmtId val="23"/>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1200" dirty="0"/>
              <a:t>Comment jugez-vous le niveau de confort thermique dans votre logement durant l’hiver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ivotFmts>
      <c:pivotFmt>
        <c:idx val="0"/>
        <c:spPr>
          <a:solidFill>
            <a:schemeClr val="accent2"/>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2">
              <a:lumMod val="60000"/>
              <a:lumOff val="4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
        <c:spPr>
          <a:solidFill>
            <a:schemeClr val="accent2">
              <a:lumMod val="20000"/>
              <a:lumOff val="8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3"/>
        <c:spPr>
          <a:solidFill>
            <a:schemeClr val="accent1">
              <a:lumMod val="20000"/>
              <a:lumOff val="8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4"/>
        <c:spPr>
          <a:solidFill>
            <a:schemeClr val="accent1">
              <a:lumMod val="60000"/>
              <a:lumOff val="4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6"/>
        <c:spPr>
          <a:solidFill>
            <a:schemeClr val="accent2"/>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7"/>
        <c:spPr>
          <a:solidFill>
            <a:schemeClr val="accent2">
              <a:lumMod val="60000"/>
              <a:lumOff val="4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8"/>
        <c:spPr>
          <a:solidFill>
            <a:schemeClr val="accent2">
              <a:lumMod val="20000"/>
              <a:lumOff val="8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9"/>
        <c:spPr>
          <a:solidFill>
            <a:schemeClr val="accent1">
              <a:lumMod val="20000"/>
              <a:lumOff val="8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0"/>
        <c:spPr>
          <a:solidFill>
            <a:schemeClr val="accent1">
              <a:lumMod val="60000"/>
              <a:lumOff val="4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2"/>
        <c:spPr>
          <a:solidFill>
            <a:schemeClr val="accent2"/>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3"/>
        <c:spPr>
          <a:solidFill>
            <a:schemeClr val="accent2">
              <a:lumMod val="60000"/>
              <a:lumOff val="4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4"/>
        <c:spPr>
          <a:solidFill>
            <a:schemeClr val="accent2">
              <a:lumMod val="20000"/>
              <a:lumOff val="8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5"/>
        <c:spPr>
          <a:solidFill>
            <a:schemeClr val="accent1">
              <a:lumMod val="20000"/>
              <a:lumOff val="8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6"/>
        <c:spPr>
          <a:solidFill>
            <a:schemeClr val="accent1">
              <a:lumMod val="60000"/>
              <a:lumOff val="40000"/>
            </a:schemeClr>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7"/>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s>
    <c:plotArea>
      <c:layout/>
      <c:barChart>
        <c:barDir val="bar"/>
        <c:grouping val="percentStacked"/>
        <c:varyColors val="0"/>
        <c:ser>
          <c:idx val="0"/>
          <c:order val="0"/>
          <c:tx>
            <c:strRef>
              <c:f>Analyses!$C$965:$C$966</c:f>
              <c:strCache>
                <c:ptCount val="1"/>
                <c:pt idx="0">
                  <c:v>0, Très inconfortable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Analyses!$B$967</c:f>
              <c:strCache>
                <c:ptCount val="1"/>
                <c:pt idx="0">
                  <c:v>Total</c:v>
                </c:pt>
              </c:strCache>
            </c:strRef>
          </c:cat>
          <c:val>
            <c:numRef>
              <c:f>Analyses!$C$967</c:f>
              <c:numCache>
                <c:formatCode>0%</c:formatCode>
                <c:ptCount val="1"/>
                <c:pt idx="0">
                  <c:v>2.5000000000000001E-2</c:v>
                </c:pt>
              </c:numCache>
            </c:numRef>
          </c:val>
          <c:extLst xmlns:c16r2="http://schemas.microsoft.com/office/drawing/2015/06/chart">
            <c:ext xmlns:c16="http://schemas.microsoft.com/office/drawing/2014/chart" uri="{C3380CC4-5D6E-409C-BE32-E72D297353CC}">
              <c16:uniqueId val="{00000000-1143-46D1-BF12-5B51919E92BE}"/>
            </c:ext>
          </c:extLst>
        </c:ser>
        <c:ser>
          <c:idx val="1"/>
          <c:order val="1"/>
          <c:tx>
            <c:strRef>
              <c:f>Analyses!$D$965:$D$966</c:f>
              <c:strCache>
                <c:ptCount val="1"/>
                <c:pt idx="0">
                  <c:v>1</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Analyses!$B$967</c:f>
              <c:strCache>
                <c:ptCount val="1"/>
                <c:pt idx="0">
                  <c:v>Total</c:v>
                </c:pt>
              </c:strCache>
            </c:strRef>
          </c:cat>
          <c:val>
            <c:numRef>
              <c:f>Analyses!$D$967</c:f>
              <c:numCache>
                <c:formatCode>0%</c:formatCode>
                <c:ptCount val="1"/>
                <c:pt idx="0">
                  <c:v>0.17499999999999999</c:v>
                </c:pt>
              </c:numCache>
            </c:numRef>
          </c:val>
          <c:extLst xmlns:c16r2="http://schemas.microsoft.com/office/drawing/2015/06/chart">
            <c:ext xmlns:c16="http://schemas.microsoft.com/office/drawing/2014/chart" uri="{C3380CC4-5D6E-409C-BE32-E72D297353CC}">
              <c16:uniqueId val="{00000001-1143-46D1-BF12-5B51919E92BE}"/>
            </c:ext>
          </c:extLst>
        </c:ser>
        <c:ser>
          <c:idx val="2"/>
          <c:order val="2"/>
          <c:tx>
            <c:strRef>
              <c:f>Analyses!$E$965:$E$966</c:f>
              <c:strCache>
                <c:ptCount val="1"/>
                <c:pt idx="0">
                  <c:v>2</c:v>
                </c:pt>
              </c:strCache>
            </c:strRef>
          </c:tx>
          <c:spPr>
            <a:solidFill>
              <a:schemeClr val="accent2">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Analyses!$B$967</c:f>
              <c:strCache>
                <c:ptCount val="1"/>
                <c:pt idx="0">
                  <c:v>Total</c:v>
                </c:pt>
              </c:strCache>
            </c:strRef>
          </c:cat>
          <c:val>
            <c:numRef>
              <c:f>Analyses!$E$967</c:f>
              <c:numCache>
                <c:formatCode>0%</c:formatCode>
                <c:ptCount val="1"/>
                <c:pt idx="0">
                  <c:v>0.3</c:v>
                </c:pt>
              </c:numCache>
            </c:numRef>
          </c:val>
          <c:extLst xmlns:c16r2="http://schemas.microsoft.com/office/drawing/2015/06/chart">
            <c:ext xmlns:c16="http://schemas.microsoft.com/office/drawing/2014/chart" uri="{C3380CC4-5D6E-409C-BE32-E72D297353CC}">
              <c16:uniqueId val="{00000002-1143-46D1-BF12-5B51919E92BE}"/>
            </c:ext>
          </c:extLst>
        </c:ser>
        <c:ser>
          <c:idx val="3"/>
          <c:order val="3"/>
          <c:tx>
            <c:strRef>
              <c:f>Analyses!$F$965:$F$966</c:f>
              <c:strCache>
                <c:ptCount val="1"/>
                <c:pt idx="0">
                  <c:v>3</c:v>
                </c:pt>
              </c:strCache>
            </c:strRef>
          </c:tx>
          <c:spPr>
            <a:solidFill>
              <a:schemeClr val="accent1">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Analyses!$B$967</c:f>
              <c:strCache>
                <c:ptCount val="1"/>
                <c:pt idx="0">
                  <c:v>Total</c:v>
                </c:pt>
              </c:strCache>
            </c:strRef>
          </c:cat>
          <c:val>
            <c:numRef>
              <c:f>Analyses!$F$967</c:f>
              <c:numCache>
                <c:formatCode>0%</c:formatCode>
                <c:ptCount val="1"/>
                <c:pt idx="0">
                  <c:v>0.35</c:v>
                </c:pt>
              </c:numCache>
            </c:numRef>
          </c:val>
          <c:extLst xmlns:c16r2="http://schemas.microsoft.com/office/drawing/2015/06/chart">
            <c:ext xmlns:c16="http://schemas.microsoft.com/office/drawing/2014/chart" uri="{C3380CC4-5D6E-409C-BE32-E72D297353CC}">
              <c16:uniqueId val="{00000003-1143-46D1-BF12-5B51919E92BE}"/>
            </c:ext>
          </c:extLst>
        </c:ser>
        <c:ser>
          <c:idx val="4"/>
          <c:order val="4"/>
          <c:tx>
            <c:strRef>
              <c:f>Analyses!$G$965:$G$966</c:f>
              <c:strCache>
                <c:ptCount val="1"/>
                <c:pt idx="0">
                  <c:v>4</c:v>
                </c:pt>
              </c:strCache>
            </c:strRef>
          </c:tx>
          <c:spPr>
            <a:solidFill>
              <a:schemeClr val="accent1">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Analyses!$B$967</c:f>
              <c:strCache>
                <c:ptCount val="1"/>
                <c:pt idx="0">
                  <c:v>Total</c:v>
                </c:pt>
              </c:strCache>
            </c:strRef>
          </c:cat>
          <c:val>
            <c:numRef>
              <c:f>Analyses!$G$967</c:f>
              <c:numCache>
                <c:formatCode>0%</c:formatCode>
                <c:ptCount val="1"/>
                <c:pt idx="0">
                  <c:v>7.4999999999999997E-2</c:v>
                </c:pt>
              </c:numCache>
            </c:numRef>
          </c:val>
          <c:extLst xmlns:c16r2="http://schemas.microsoft.com/office/drawing/2015/06/chart">
            <c:ext xmlns:c16="http://schemas.microsoft.com/office/drawing/2014/chart" uri="{C3380CC4-5D6E-409C-BE32-E72D297353CC}">
              <c16:uniqueId val="{00000004-1143-46D1-BF12-5B51919E92BE}"/>
            </c:ext>
          </c:extLst>
        </c:ser>
        <c:ser>
          <c:idx val="5"/>
          <c:order val="5"/>
          <c:tx>
            <c:strRef>
              <c:f>Analyses!$H$965:$H$966</c:f>
              <c:strCache>
                <c:ptCount val="1"/>
                <c:pt idx="0">
                  <c:v>5, Très confortable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Analyses!$B$967</c:f>
              <c:strCache>
                <c:ptCount val="1"/>
                <c:pt idx="0">
                  <c:v>Total</c:v>
                </c:pt>
              </c:strCache>
            </c:strRef>
          </c:cat>
          <c:val>
            <c:numRef>
              <c:f>Analyses!$H$967</c:f>
              <c:numCache>
                <c:formatCode>0%</c:formatCode>
                <c:ptCount val="1"/>
                <c:pt idx="0">
                  <c:v>7.4999999999999997E-2</c:v>
                </c:pt>
              </c:numCache>
            </c:numRef>
          </c:val>
          <c:extLst xmlns:c16r2="http://schemas.microsoft.com/office/drawing/2015/06/chart">
            <c:ext xmlns:c16="http://schemas.microsoft.com/office/drawing/2014/chart" uri="{C3380CC4-5D6E-409C-BE32-E72D297353CC}">
              <c16:uniqueId val="{00000005-1143-46D1-BF12-5B51919E92BE}"/>
            </c:ext>
          </c:extLst>
        </c:ser>
        <c:dLbls>
          <c:dLblPos val="ctr"/>
          <c:showLegendKey val="0"/>
          <c:showVal val="1"/>
          <c:showCatName val="0"/>
          <c:showSerName val="0"/>
          <c:showPercent val="0"/>
          <c:showBubbleSize val="0"/>
        </c:dLbls>
        <c:gapWidth val="150"/>
        <c:overlap val="100"/>
        <c:axId val="389526592"/>
        <c:axId val="389523064"/>
      </c:barChart>
      <c:catAx>
        <c:axId val="389526592"/>
        <c:scaling>
          <c:orientation val="minMax"/>
        </c:scaling>
        <c:delete val="1"/>
        <c:axPos val="l"/>
        <c:numFmt formatCode="General" sourceLinked="1"/>
        <c:majorTickMark val="none"/>
        <c:minorTickMark val="none"/>
        <c:tickLblPos val="nextTo"/>
        <c:crossAx val="389523064"/>
        <c:crosses val="autoZero"/>
        <c:auto val="1"/>
        <c:lblAlgn val="ctr"/>
        <c:lblOffset val="100"/>
        <c:noMultiLvlLbl val="0"/>
      </c:catAx>
      <c:valAx>
        <c:axId val="389523064"/>
        <c:scaling>
          <c:orientation val="minMax"/>
        </c:scaling>
        <c:delete val="1"/>
        <c:axPos val="b"/>
        <c:numFmt formatCode="0%" sourceLinked="1"/>
        <c:majorTickMark val="none"/>
        <c:minorTickMark val="none"/>
        <c:tickLblPos val="nextTo"/>
        <c:crossAx val="3895265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27.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1200" dirty="0"/>
              <a:t>Comment jugez-vous le niveau d’humidité dans votre logement durant l’hiver ?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bar"/>
        <c:grouping val="percentStacked"/>
        <c:varyColors val="0"/>
        <c:ser>
          <c:idx val="0"/>
          <c:order val="0"/>
          <c:tx>
            <c:strRef>
              <c:f>Analyses!$C$972</c:f>
              <c:strCache>
                <c:ptCount val="1"/>
                <c:pt idx="0">
                  <c:v>0, Humidité normale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Analyses!$B$973:$B$974</c:f>
              <c:strCache>
                <c:ptCount val="2"/>
                <c:pt idx="0">
                  <c:v>T1</c:v>
                </c:pt>
                <c:pt idx="1">
                  <c:v>T0</c:v>
                </c:pt>
              </c:strCache>
            </c:strRef>
          </c:cat>
          <c:val>
            <c:numRef>
              <c:f>Analyses!$C$973:$C$974</c:f>
              <c:numCache>
                <c:formatCode>0%</c:formatCode>
                <c:ptCount val="2"/>
                <c:pt idx="0">
                  <c:v>0.28125</c:v>
                </c:pt>
                <c:pt idx="1">
                  <c:v>0.59375</c:v>
                </c:pt>
              </c:numCache>
            </c:numRef>
          </c:val>
          <c:extLst xmlns:c16r2="http://schemas.microsoft.com/office/drawing/2015/06/chart">
            <c:ext xmlns:c16="http://schemas.microsoft.com/office/drawing/2014/chart" uri="{C3380CC4-5D6E-409C-BE32-E72D297353CC}">
              <c16:uniqueId val="{00000000-F1E7-4E4D-A813-4C7E27D6DA6D}"/>
            </c:ext>
          </c:extLst>
        </c:ser>
        <c:ser>
          <c:idx val="1"/>
          <c:order val="1"/>
          <c:tx>
            <c:strRef>
              <c:f>Analyses!$D$972</c:f>
              <c:strCache>
                <c:ptCount val="1"/>
                <c:pt idx="0">
                  <c:v>1</c:v>
                </c:pt>
              </c:strCache>
            </c:strRef>
          </c:tx>
          <c:spPr>
            <a:solidFill>
              <a:schemeClr val="accent1">
                <a:lumMod val="60000"/>
                <a:lumOff val="40000"/>
              </a:schemeClr>
            </a:solidFill>
            <a:ln>
              <a:noFill/>
            </a:ln>
            <a:effectLst/>
          </c:spPr>
          <c:invertIfNegative val="0"/>
          <c:dLbls>
            <c:dLbl>
              <c:idx val="1"/>
              <c:delete val="1"/>
              <c:extLst xmlns:c16r2="http://schemas.microsoft.com/office/drawing/2015/06/chart">
                <c:ext xmlns:c16="http://schemas.microsoft.com/office/drawing/2014/chart" uri="{C3380CC4-5D6E-409C-BE32-E72D297353CC}">
                  <c16:uniqueId val="{00000000-29FF-437C-8E85-04AF45394775}"/>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Analyses!$B$973:$B$974</c:f>
              <c:strCache>
                <c:ptCount val="2"/>
                <c:pt idx="0">
                  <c:v>T1</c:v>
                </c:pt>
                <c:pt idx="1">
                  <c:v>T0</c:v>
                </c:pt>
              </c:strCache>
            </c:strRef>
          </c:cat>
          <c:val>
            <c:numRef>
              <c:f>Analyses!$D$973:$D$974</c:f>
              <c:numCache>
                <c:formatCode>0%</c:formatCode>
                <c:ptCount val="2"/>
                <c:pt idx="0">
                  <c:v>0.125</c:v>
                </c:pt>
                <c:pt idx="1">
                  <c:v>0</c:v>
                </c:pt>
              </c:numCache>
            </c:numRef>
          </c:val>
          <c:extLst xmlns:c16r2="http://schemas.microsoft.com/office/drawing/2015/06/chart">
            <c:ext xmlns:c16="http://schemas.microsoft.com/office/drawing/2014/chart" uri="{C3380CC4-5D6E-409C-BE32-E72D297353CC}">
              <c16:uniqueId val="{00000001-F1E7-4E4D-A813-4C7E27D6DA6D}"/>
            </c:ext>
          </c:extLst>
        </c:ser>
        <c:ser>
          <c:idx val="2"/>
          <c:order val="2"/>
          <c:tx>
            <c:strRef>
              <c:f>Analyses!$E$972</c:f>
              <c:strCache>
                <c:ptCount val="1"/>
                <c:pt idx="0">
                  <c:v>2</c:v>
                </c:pt>
              </c:strCache>
            </c:strRef>
          </c:tx>
          <c:spPr>
            <a:solidFill>
              <a:schemeClr val="accent1">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Analyses!$B$973:$B$974</c:f>
              <c:strCache>
                <c:ptCount val="2"/>
                <c:pt idx="0">
                  <c:v>T1</c:v>
                </c:pt>
                <c:pt idx="1">
                  <c:v>T0</c:v>
                </c:pt>
              </c:strCache>
            </c:strRef>
          </c:cat>
          <c:val>
            <c:numRef>
              <c:f>Analyses!$E$973:$E$974</c:f>
              <c:numCache>
                <c:formatCode>0%</c:formatCode>
                <c:ptCount val="2"/>
                <c:pt idx="0">
                  <c:v>0.21875</c:v>
                </c:pt>
                <c:pt idx="1">
                  <c:v>6.25E-2</c:v>
                </c:pt>
              </c:numCache>
            </c:numRef>
          </c:val>
          <c:extLst xmlns:c16r2="http://schemas.microsoft.com/office/drawing/2015/06/chart">
            <c:ext xmlns:c16="http://schemas.microsoft.com/office/drawing/2014/chart" uri="{C3380CC4-5D6E-409C-BE32-E72D297353CC}">
              <c16:uniqueId val="{00000002-F1E7-4E4D-A813-4C7E27D6DA6D}"/>
            </c:ext>
          </c:extLst>
        </c:ser>
        <c:ser>
          <c:idx val="3"/>
          <c:order val="3"/>
          <c:tx>
            <c:strRef>
              <c:f>Analyses!$F$972</c:f>
              <c:strCache>
                <c:ptCount val="1"/>
                <c:pt idx="0">
                  <c:v>3</c:v>
                </c:pt>
              </c:strCache>
            </c:strRef>
          </c:tx>
          <c:spPr>
            <a:solidFill>
              <a:schemeClr val="accent2">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Analyses!$B$973:$B$974</c:f>
              <c:strCache>
                <c:ptCount val="2"/>
                <c:pt idx="0">
                  <c:v>T1</c:v>
                </c:pt>
                <c:pt idx="1">
                  <c:v>T0</c:v>
                </c:pt>
              </c:strCache>
            </c:strRef>
          </c:cat>
          <c:val>
            <c:numRef>
              <c:f>Analyses!$F$973:$F$974</c:f>
              <c:numCache>
                <c:formatCode>0%</c:formatCode>
                <c:ptCount val="2"/>
                <c:pt idx="0">
                  <c:v>0.1875</c:v>
                </c:pt>
                <c:pt idx="1">
                  <c:v>0.1875</c:v>
                </c:pt>
              </c:numCache>
            </c:numRef>
          </c:val>
          <c:extLst xmlns:c16r2="http://schemas.microsoft.com/office/drawing/2015/06/chart">
            <c:ext xmlns:c16="http://schemas.microsoft.com/office/drawing/2014/chart" uri="{C3380CC4-5D6E-409C-BE32-E72D297353CC}">
              <c16:uniqueId val="{00000003-F1E7-4E4D-A813-4C7E27D6DA6D}"/>
            </c:ext>
          </c:extLst>
        </c:ser>
        <c:ser>
          <c:idx val="4"/>
          <c:order val="4"/>
          <c:tx>
            <c:strRef>
              <c:f>Analyses!$G$972</c:f>
              <c:strCache>
                <c:ptCount val="1"/>
                <c:pt idx="0">
                  <c:v>4</c:v>
                </c:pt>
              </c:strCache>
            </c:strRef>
          </c:tx>
          <c:spPr>
            <a:solidFill>
              <a:schemeClr val="accent2">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Analyses!$B$973:$B$974</c:f>
              <c:strCache>
                <c:ptCount val="2"/>
                <c:pt idx="0">
                  <c:v>T1</c:v>
                </c:pt>
                <c:pt idx="1">
                  <c:v>T0</c:v>
                </c:pt>
              </c:strCache>
            </c:strRef>
          </c:cat>
          <c:val>
            <c:numRef>
              <c:f>Analyses!$G$973:$G$974</c:f>
              <c:numCache>
                <c:formatCode>0%</c:formatCode>
                <c:ptCount val="2"/>
                <c:pt idx="0">
                  <c:v>9.375E-2</c:v>
                </c:pt>
                <c:pt idx="1">
                  <c:v>3.125E-2</c:v>
                </c:pt>
              </c:numCache>
            </c:numRef>
          </c:val>
          <c:extLst xmlns:c16r2="http://schemas.microsoft.com/office/drawing/2015/06/chart">
            <c:ext xmlns:c16="http://schemas.microsoft.com/office/drawing/2014/chart" uri="{C3380CC4-5D6E-409C-BE32-E72D297353CC}">
              <c16:uniqueId val="{00000004-F1E7-4E4D-A813-4C7E27D6DA6D}"/>
            </c:ext>
          </c:extLst>
        </c:ser>
        <c:ser>
          <c:idx val="5"/>
          <c:order val="5"/>
          <c:tx>
            <c:strRef>
              <c:f>Analyses!$H$972</c:f>
              <c:strCache>
                <c:ptCount val="1"/>
                <c:pt idx="0">
                  <c:v>5, Très humide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Analyses!$B$973:$B$974</c:f>
              <c:strCache>
                <c:ptCount val="2"/>
                <c:pt idx="0">
                  <c:v>T1</c:v>
                </c:pt>
                <c:pt idx="1">
                  <c:v>T0</c:v>
                </c:pt>
              </c:strCache>
            </c:strRef>
          </c:cat>
          <c:val>
            <c:numRef>
              <c:f>Analyses!$H$973:$H$974</c:f>
              <c:numCache>
                <c:formatCode>0%</c:formatCode>
                <c:ptCount val="2"/>
                <c:pt idx="0">
                  <c:v>9.375E-2</c:v>
                </c:pt>
                <c:pt idx="1">
                  <c:v>0.125</c:v>
                </c:pt>
              </c:numCache>
            </c:numRef>
          </c:val>
          <c:extLst xmlns:c16r2="http://schemas.microsoft.com/office/drawing/2015/06/chart">
            <c:ext xmlns:c16="http://schemas.microsoft.com/office/drawing/2014/chart" uri="{C3380CC4-5D6E-409C-BE32-E72D297353CC}">
              <c16:uniqueId val="{00000005-F1E7-4E4D-A813-4C7E27D6DA6D}"/>
            </c:ext>
          </c:extLst>
        </c:ser>
        <c:dLbls>
          <c:dLblPos val="ctr"/>
          <c:showLegendKey val="0"/>
          <c:showVal val="1"/>
          <c:showCatName val="0"/>
          <c:showSerName val="0"/>
          <c:showPercent val="0"/>
          <c:showBubbleSize val="0"/>
        </c:dLbls>
        <c:gapWidth val="150"/>
        <c:overlap val="100"/>
        <c:axId val="332878544"/>
        <c:axId val="332873840"/>
      </c:barChart>
      <c:catAx>
        <c:axId val="3328785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332873840"/>
        <c:crosses val="autoZero"/>
        <c:auto val="1"/>
        <c:lblAlgn val="ctr"/>
        <c:lblOffset val="100"/>
        <c:noMultiLvlLbl val="0"/>
      </c:catAx>
      <c:valAx>
        <c:axId val="332873840"/>
        <c:scaling>
          <c:orientation val="minMax"/>
        </c:scaling>
        <c:delete val="1"/>
        <c:axPos val="b"/>
        <c:numFmt formatCode="0%" sourceLinked="1"/>
        <c:majorTickMark val="none"/>
        <c:minorTickMark val="none"/>
        <c:tickLblPos val="nextTo"/>
        <c:crossAx val="3328785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1200" dirty="0"/>
              <a:t>Evolution de la perception de l'humidité  entre T0 et T1</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pieChart>
        <c:varyColors val="1"/>
        <c:ser>
          <c:idx val="0"/>
          <c:order val="0"/>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291E-451C-BA0B-00050C36DA42}"/>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291E-451C-BA0B-00050C36DA42}"/>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291E-451C-BA0B-00050C36DA42}"/>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Analyses!$B$979:$B$981</c:f>
              <c:strCache>
                <c:ptCount val="3"/>
                <c:pt idx="0">
                  <c:v>Stable</c:v>
                </c:pt>
                <c:pt idx="1">
                  <c:v>Dégradation</c:v>
                </c:pt>
                <c:pt idx="2">
                  <c:v>Amélioration</c:v>
                </c:pt>
              </c:strCache>
            </c:strRef>
          </c:cat>
          <c:val>
            <c:numRef>
              <c:f>Analyses!$C$979:$C$981</c:f>
              <c:numCache>
                <c:formatCode>0%</c:formatCode>
                <c:ptCount val="3"/>
                <c:pt idx="0">
                  <c:v>0.28125</c:v>
                </c:pt>
                <c:pt idx="1">
                  <c:v>0.5</c:v>
                </c:pt>
                <c:pt idx="2">
                  <c:v>0.21875</c:v>
                </c:pt>
              </c:numCache>
            </c:numRef>
          </c:val>
          <c:extLst xmlns:c16r2="http://schemas.microsoft.com/office/drawing/2015/06/chart">
            <c:ext xmlns:c16="http://schemas.microsoft.com/office/drawing/2014/chart" uri="{C3380CC4-5D6E-409C-BE32-E72D297353CC}">
              <c16:uniqueId val="{00000006-291E-451C-BA0B-00050C36DA42}"/>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pivotSource>
    <c:name>[Bas-Rhin.xlsx]Analyses!Tableau croisé dynamique80</c:name>
    <c:fmtId val="22"/>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dirty="0" err="1"/>
              <a:t>Avez-vous</a:t>
            </a:r>
            <a:r>
              <a:rPr lang="en-US" sz="1200" dirty="0"/>
              <a:t> </a:t>
            </a:r>
            <a:r>
              <a:rPr lang="en-US" sz="1200" dirty="0" err="1"/>
              <a:t>l’impression</a:t>
            </a:r>
            <a:r>
              <a:rPr lang="en-US" sz="1200" dirty="0"/>
              <a:t> </a:t>
            </a:r>
            <a:r>
              <a:rPr lang="en-US" sz="1200" dirty="0" err="1"/>
              <a:t>d’avoir</a:t>
            </a:r>
            <a:r>
              <a:rPr lang="en-US" sz="1200" dirty="0"/>
              <a:t> fait des </a:t>
            </a:r>
            <a:r>
              <a:rPr lang="en-US" sz="1200" dirty="0" err="1"/>
              <a:t>économies</a:t>
            </a:r>
            <a:r>
              <a:rPr lang="en-US" sz="1200" dirty="0"/>
              <a:t> sur </a:t>
            </a:r>
            <a:r>
              <a:rPr lang="en-US" sz="1200" dirty="0" err="1"/>
              <a:t>vos</a:t>
            </a:r>
            <a:r>
              <a:rPr lang="en-US" sz="1200" dirty="0"/>
              <a:t> </a:t>
            </a:r>
            <a:r>
              <a:rPr lang="en-US" sz="1200" dirty="0" err="1"/>
              <a:t>dépenses</a:t>
            </a:r>
            <a:r>
              <a:rPr lang="en-US" sz="1200" dirty="0"/>
              <a:t> </a:t>
            </a:r>
            <a:r>
              <a:rPr lang="en-US" sz="1200" dirty="0" err="1"/>
              <a:t>d’énergie</a:t>
            </a:r>
            <a:r>
              <a:rPr lang="en-US" sz="1200" dirty="0"/>
              <a:t> (</a:t>
            </a:r>
            <a:r>
              <a:rPr lang="en-US" sz="1200" dirty="0" err="1"/>
              <a:t>électricité</a:t>
            </a:r>
            <a:r>
              <a:rPr lang="en-US" sz="1200" dirty="0"/>
              <a:t>, </a:t>
            </a:r>
            <a:r>
              <a:rPr lang="en-US" sz="1200" dirty="0" err="1"/>
              <a:t>gaz</a:t>
            </a:r>
            <a:r>
              <a:rPr lang="en-US" sz="1200" dirty="0"/>
              <a:t>, combustibles) suite à </a:t>
            </a:r>
            <a:r>
              <a:rPr lang="en-US" sz="1200" dirty="0" err="1"/>
              <a:t>notre</a:t>
            </a:r>
            <a:r>
              <a:rPr lang="en-US" sz="1200" dirty="0"/>
              <a:t> </a:t>
            </a:r>
            <a:r>
              <a:rPr lang="en-US" sz="1200" dirty="0" err="1"/>
              <a:t>visite</a:t>
            </a:r>
            <a:r>
              <a:rPr lang="en-US" sz="1200" dirty="0"/>
              <a:t>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1"/>
          </a:solidFill>
          <a:ln w="19050">
            <a:solidFill>
              <a:schemeClr val="lt1"/>
            </a:solidFill>
          </a:ln>
          <a:effectLst/>
        </c:spPr>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pivotFmt>
    </c:pivotFmts>
    <c:plotArea>
      <c:layout/>
      <c:pieChart>
        <c:varyColors val="1"/>
        <c:ser>
          <c:idx val="0"/>
          <c:order val="0"/>
          <c:tx>
            <c:strRef>
              <c:f>Analyses!$C$1091</c:f>
              <c:strCache>
                <c:ptCount val="1"/>
                <c:pt idx="0">
                  <c:v>Total</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B357-47D2-8A7F-E8FF89941632}"/>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B357-47D2-8A7F-E8FF89941632}"/>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B357-47D2-8A7F-E8FF89941632}"/>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Analyses!$B$1092:$B$1094</c:f>
              <c:strCache>
                <c:ptCount val="2"/>
                <c:pt idx="0">
                  <c:v>Non</c:v>
                </c:pt>
                <c:pt idx="1">
                  <c:v>Oui</c:v>
                </c:pt>
              </c:strCache>
            </c:strRef>
          </c:cat>
          <c:val>
            <c:numRef>
              <c:f>Analyses!$C$1092:$C$1094</c:f>
              <c:numCache>
                <c:formatCode>0</c:formatCode>
                <c:ptCount val="2"/>
                <c:pt idx="0">
                  <c:v>16</c:v>
                </c:pt>
                <c:pt idx="1">
                  <c:v>11</c:v>
                </c:pt>
              </c:numCache>
            </c:numRef>
          </c:val>
          <c:extLst xmlns:c16r2="http://schemas.microsoft.com/office/drawing/2015/06/chart">
            <c:ext xmlns:c16="http://schemas.microsoft.com/office/drawing/2014/chart" uri="{C3380CC4-5D6E-409C-BE32-E72D297353CC}">
              <c16:uniqueId val="{00000006-B357-47D2-8A7F-E8FF89941632}"/>
            </c:ext>
          </c:extLst>
        </c:ser>
        <c:dLbls>
          <c:dLblPos val="inEnd"/>
          <c:showLegendKey val="0"/>
          <c:showVal val="1"/>
          <c:showCatName val="0"/>
          <c:showSerName val="0"/>
          <c:showPercent val="0"/>
          <c:showBubbleSize val="0"/>
          <c:showLeaderLines val="1"/>
        </c:dLbls>
        <c:firstSliceAng val="145"/>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1"/>
          <c:order val="1"/>
          <c:tx>
            <c:strRef>
              <c:f>Analyses!$Y$5</c:f>
              <c:strCache>
                <c:ptCount val="1"/>
                <c:pt idx="0">
                  <c:v>Echantillon total</c:v>
                </c:pt>
              </c:strCache>
            </c:strRef>
          </c:tx>
          <c:spPr>
            <a:solidFill>
              <a:schemeClr val="tx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Analyses!$V$6:$W$17</c:f>
              <c:multiLvlStrCache>
                <c:ptCount val="12"/>
                <c:lvl>
                  <c:pt idx="0">
                    <c:v>Adulte avec enfants (monoparental)</c:v>
                  </c:pt>
                  <c:pt idx="1">
                    <c:v>Couple avec enfants</c:v>
                  </c:pt>
                  <c:pt idx="2">
                    <c:v>Couple sans enfants</c:v>
                  </c:pt>
                  <c:pt idx="3">
                    <c:v>Personne seule</c:v>
                  </c:pt>
                  <c:pt idx="4">
                    <c:v>Adulte avec enfants (monoparental)</c:v>
                  </c:pt>
                  <c:pt idx="5">
                    <c:v>Couple avec enfants</c:v>
                  </c:pt>
                  <c:pt idx="6">
                    <c:v>Couple sans enfants</c:v>
                  </c:pt>
                  <c:pt idx="7">
                    <c:v>Personne seule</c:v>
                  </c:pt>
                  <c:pt idx="8">
                    <c:v>Adulte avec enfants (monoparental)</c:v>
                  </c:pt>
                  <c:pt idx="9">
                    <c:v>Couple avec enfants</c:v>
                  </c:pt>
                  <c:pt idx="10">
                    <c:v>Couple sans enfants</c:v>
                  </c:pt>
                  <c:pt idx="11">
                    <c:v>Personne seule</c:v>
                  </c:pt>
                </c:lvl>
                <c:lvl>
                  <c:pt idx="0">
                    <c:v>Locataire parc privé</c:v>
                  </c:pt>
                  <c:pt idx="4">
                    <c:v>Locataire parc social</c:v>
                  </c:pt>
                  <c:pt idx="8">
                    <c:v>Propriétaire occupant</c:v>
                  </c:pt>
                </c:lvl>
              </c:multiLvlStrCache>
            </c:multiLvlStrRef>
          </c:cat>
          <c:val>
            <c:numRef>
              <c:f>Analyses!$Y$6:$Y$17</c:f>
              <c:numCache>
                <c:formatCode>0%</c:formatCode>
                <c:ptCount val="12"/>
                <c:pt idx="0">
                  <c:v>0.24444444444444444</c:v>
                </c:pt>
                <c:pt idx="1">
                  <c:v>7.7777777777777779E-2</c:v>
                </c:pt>
                <c:pt idx="2">
                  <c:v>5.5555555555555552E-2</c:v>
                </c:pt>
                <c:pt idx="3">
                  <c:v>0.24444444444444444</c:v>
                </c:pt>
                <c:pt idx="4">
                  <c:v>0.12222222222222222</c:v>
                </c:pt>
                <c:pt idx="5">
                  <c:v>7.7777777777777779E-2</c:v>
                </c:pt>
                <c:pt idx="6">
                  <c:v>3.3333333333333333E-2</c:v>
                </c:pt>
                <c:pt idx="7">
                  <c:v>5.5555555555555552E-2</c:v>
                </c:pt>
                <c:pt idx="8">
                  <c:v>1.1111111111111112E-2</c:v>
                </c:pt>
                <c:pt idx="9">
                  <c:v>5.5555555555555552E-2</c:v>
                </c:pt>
                <c:pt idx="10">
                  <c:v>0</c:v>
                </c:pt>
                <c:pt idx="11">
                  <c:v>2.2222222222222223E-2</c:v>
                </c:pt>
              </c:numCache>
            </c:numRef>
          </c:val>
          <c:extLst xmlns:c16r2="http://schemas.microsoft.com/office/drawing/2015/06/chart">
            <c:ext xmlns:c16="http://schemas.microsoft.com/office/drawing/2014/chart" uri="{C3380CC4-5D6E-409C-BE32-E72D297353CC}">
              <c16:uniqueId val="{00000000-182F-498C-82B1-AD9C47147745}"/>
            </c:ext>
          </c:extLst>
        </c:ser>
        <c:ser>
          <c:idx val="3"/>
          <c:order val="3"/>
          <c:tx>
            <c:strRef>
              <c:f>Analyses!$AA$5</c:f>
              <c:strCache>
                <c:ptCount val="1"/>
                <c:pt idx="0">
                  <c:v>Ménages interrogés</c:v>
                </c:pt>
              </c:strCache>
            </c:strRef>
          </c:tx>
          <c:spPr>
            <a:solidFill>
              <a:schemeClr val="bg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multiLvlStrRef>
              <c:f>Analyses!$V$6:$W$17</c:f>
              <c:multiLvlStrCache>
                <c:ptCount val="12"/>
                <c:lvl>
                  <c:pt idx="0">
                    <c:v>Adulte avec enfants (monoparental)</c:v>
                  </c:pt>
                  <c:pt idx="1">
                    <c:v>Couple avec enfants</c:v>
                  </c:pt>
                  <c:pt idx="2">
                    <c:v>Couple sans enfants</c:v>
                  </c:pt>
                  <c:pt idx="3">
                    <c:v>Personne seule</c:v>
                  </c:pt>
                  <c:pt idx="4">
                    <c:v>Adulte avec enfants (monoparental)</c:v>
                  </c:pt>
                  <c:pt idx="5">
                    <c:v>Couple avec enfants</c:v>
                  </c:pt>
                  <c:pt idx="6">
                    <c:v>Couple sans enfants</c:v>
                  </c:pt>
                  <c:pt idx="7">
                    <c:v>Personne seule</c:v>
                  </c:pt>
                  <c:pt idx="8">
                    <c:v>Adulte avec enfants (monoparental)</c:v>
                  </c:pt>
                  <c:pt idx="9">
                    <c:v>Couple avec enfants</c:v>
                  </c:pt>
                  <c:pt idx="10">
                    <c:v>Couple sans enfants</c:v>
                  </c:pt>
                  <c:pt idx="11">
                    <c:v>Personne seule</c:v>
                  </c:pt>
                </c:lvl>
                <c:lvl>
                  <c:pt idx="0">
                    <c:v>Locataire parc privé</c:v>
                  </c:pt>
                  <c:pt idx="4">
                    <c:v>Locataire parc social</c:v>
                  </c:pt>
                  <c:pt idx="8">
                    <c:v>Propriétaire occupant</c:v>
                  </c:pt>
                </c:lvl>
              </c:multiLvlStrCache>
            </c:multiLvlStrRef>
          </c:cat>
          <c:val>
            <c:numRef>
              <c:f>Analyses!$AA$6:$AA$17</c:f>
              <c:numCache>
                <c:formatCode>0%</c:formatCode>
                <c:ptCount val="12"/>
                <c:pt idx="0">
                  <c:v>0.125</c:v>
                </c:pt>
                <c:pt idx="1">
                  <c:v>6.25E-2</c:v>
                </c:pt>
                <c:pt idx="2">
                  <c:v>6.25E-2</c:v>
                </c:pt>
                <c:pt idx="3">
                  <c:v>0.28125</c:v>
                </c:pt>
                <c:pt idx="4">
                  <c:v>0.21875</c:v>
                </c:pt>
                <c:pt idx="5">
                  <c:v>9.375E-2</c:v>
                </c:pt>
                <c:pt idx="6">
                  <c:v>6.25E-2</c:v>
                </c:pt>
                <c:pt idx="7">
                  <c:v>9.375E-2</c:v>
                </c:pt>
                <c:pt idx="8">
                  <c:v>0</c:v>
                </c:pt>
                <c:pt idx="9">
                  <c:v>0</c:v>
                </c:pt>
                <c:pt idx="10">
                  <c:v>0</c:v>
                </c:pt>
                <c:pt idx="11">
                  <c:v>0</c:v>
                </c:pt>
              </c:numCache>
            </c:numRef>
          </c:val>
          <c:extLst xmlns:c16r2="http://schemas.microsoft.com/office/drawing/2015/06/chart">
            <c:ext xmlns:c16="http://schemas.microsoft.com/office/drawing/2014/chart" uri="{C3380CC4-5D6E-409C-BE32-E72D297353CC}">
              <c16:uniqueId val="{00000001-182F-498C-82B1-AD9C47147745}"/>
            </c:ext>
          </c:extLst>
        </c:ser>
        <c:dLbls>
          <c:dLblPos val="outEnd"/>
          <c:showLegendKey val="0"/>
          <c:showVal val="1"/>
          <c:showCatName val="0"/>
          <c:showSerName val="0"/>
          <c:showPercent val="0"/>
          <c:showBubbleSize val="0"/>
        </c:dLbls>
        <c:gapWidth val="182"/>
        <c:axId val="463105064"/>
        <c:axId val="463108592"/>
        <c:extLst xmlns:c16r2="http://schemas.microsoft.com/office/drawing/2015/06/chart">
          <c:ext xmlns:c15="http://schemas.microsoft.com/office/drawing/2012/chart" uri="{02D57815-91ED-43cb-92C2-25804820EDAC}">
            <c15:filteredBarSeries>
              <c15:ser>
                <c:idx val="0"/>
                <c:order val="0"/>
                <c:tx>
                  <c:strRef>
                    <c:extLst xmlns:c16r2="http://schemas.microsoft.com/office/drawing/2015/06/chart">
                      <c:ext uri="{02D57815-91ED-43cb-92C2-25804820EDAC}">
                        <c15:formulaRef>
                          <c15:sqref>Analyses!$X$5</c15:sqref>
                        </c15:formulaRef>
                      </c:ext>
                    </c:extLst>
                    <c:strCache>
                      <c:ptCount val="1"/>
                      <c:pt idx="0">
                        <c:v>Nombre de ménages interrogeable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xmlns:c16r2="http://schemas.microsoft.com/office/drawing/2015/06/chart">
                    <c:ex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extLst xmlns:c16r2="http://schemas.microsoft.com/office/drawing/2015/06/chart">
                      <c:ext uri="{02D57815-91ED-43cb-92C2-25804820EDAC}">
                        <c15:formulaRef>
                          <c15:sqref>Analyses!$V$6:$W$17</c15:sqref>
                        </c15:formulaRef>
                      </c:ext>
                    </c:extLst>
                    <c:multiLvlStrCache>
                      <c:ptCount val="12"/>
                      <c:lvl>
                        <c:pt idx="0">
                          <c:v>Adulte avec enfants (monoparental)</c:v>
                        </c:pt>
                        <c:pt idx="1">
                          <c:v>Couple avec enfants</c:v>
                        </c:pt>
                        <c:pt idx="2">
                          <c:v>Couple sans enfants</c:v>
                        </c:pt>
                        <c:pt idx="3">
                          <c:v>Personne seule</c:v>
                        </c:pt>
                        <c:pt idx="4">
                          <c:v>Adulte avec enfants (monoparental)</c:v>
                        </c:pt>
                        <c:pt idx="5">
                          <c:v>Couple avec enfants</c:v>
                        </c:pt>
                        <c:pt idx="6">
                          <c:v>Couple sans enfants</c:v>
                        </c:pt>
                        <c:pt idx="7">
                          <c:v>Personne seule</c:v>
                        </c:pt>
                        <c:pt idx="8">
                          <c:v>Adulte avec enfants (monoparental)</c:v>
                        </c:pt>
                        <c:pt idx="9">
                          <c:v>Couple avec enfants</c:v>
                        </c:pt>
                        <c:pt idx="10">
                          <c:v>Couple sans enfants</c:v>
                        </c:pt>
                        <c:pt idx="11">
                          <c:v>Personne seule</c:v>
                        </c:pt>
                      </c:lvl>
                      <c:lvl>
                        <c:pt idx="0">
                          <c:v>Locataire parc privé</c:v>
                        </c:pt>
                        <c:pt idx="4">
                          <c:v>Locataire parc social</c:v>
                        </c:pt>
                        <c:pt idx="8">
                          <c:v>Propriétaire occupant</c:v>
                        </c:pt>
                      </c:lvl>
                    </c:multiLvlStrCache>
                  </c:multiLvlStrRef>
                </c:cat>
                <c:val>
                  <c:numRef>
                    <c:extLst xmlns:c16r2="http://schemas.microsoft.com/office/drawing/2015/06/chart">
                      <c:ext uri="{02D57815-91ED-43cb-92C2-25804820EDAC}">
                        <c15:formulaRef>
                          <c15:sqref>Analyses!$X$6:$X$17</c15:sqref>
                        </c15:formulaRef>
                      </c:ext>
                    </c:extLst>
                    <c:numCache>
                      <c:formatCode>General</c:formatCode>
                      <c:ptCount val="12"/>
                      <c:pt idx="0">
                        <c:v>22</c:v>
                      </c:pt>
                      <c:pt idx="1">
                        <c:v>7</c:v>
                      </c:pt>
                      <c:pt idx="2">
                        <c:v>5</c:v>
                      </c:pt>
                      <c:pt idx="3">
                        <c:v>22</c:v>
                      </c:pt>
                      <c:pt idx="4">
                        <c:v>11</c:v>
                      </c:pt>
                      <c:pt idx="5">
                        <c:v>7</c:v>
                      </c:pt>
                      <c:pt idx="6">
                        <c:v>3</c:v>
                      </c:pt>
                      <c:pt idx="7">
                        <c:v>5</c:v>
                      </c:pt>
                      <c:pt idx="8">
                        <c:v>1</c:v>
                      </c:pt>
                      <c:pt idx="9">
                        <c:v>5</c:v>
                      </c:pt>
                      <c:pt idx="11">
                        <c:v>2</c:v>
                      </c:pt>
                    </c:numCache>
                  </c:numRef>
                </c:val>
                <c:extLst xmlns:c16r2="http://schemas.microsoft.com/office/drawing/2015/06/chart">
                  <c:ext xmlns:c16="http://schemas.microsoft.com/office/drawing/2014/chart" uri="{C3380CC4-5D6E-409C-BE32-E72D297353CC}">
                    <c16:uniqueId val="{00000002-182F-498C-82B1-AD9C47147745}"/>
                  </c:ext>
                </c:extLst>
              </c15:ser>
            </c15:filteredBarSeries>
            <c15:filteredBarSeries>
              <c15:ser>
                <c:idx val="2"/>
                <c:order val="2"/>
                <c:tx>
                  <c:strRef>
                    <c:extLst xmlns:c16r2="http://schemas.microsoft.com/office/drawing/2015/06/chart" xmlns:c15="http://schemas.microsoft.com/office/drawing/2012/chart">
                      <c:ext xmlns:c15="http://schemas.microsoft.com/office/drawing/2012/chart" uri="{02D57815-91ED-43cb-92C2-25804820EDAC}">
                        <c15:formulaRef>
                          <c15:sqref>Analyses!$Z$5</c15:sqref>
                        </c15:formulaRef>
                      </c:ext>
                    </c:extLst>
                    <c:strCache>
                      <c:ptCount val="1"/>
                      <c:pt idx="0">
                        <c:v>Nombre de ménages interrogées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xmlns:c16r2="http://schemas.microsoft.com/office/drawing/2015/06/char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extLst xmlns:c16r2="http://schemas.microsoft.com/office/drawing/2015/06/chart" xmlns:c15="http://schemas.microsoft.com/office/drawing/2012/chart">
                      <c:ext xmlns:c15="http://schemas.microsoft.com/office/drawing/2012/chart" uri="{02D57815-91ED-43cb-92C2-25804820EDAC}">
                        <c15:formulaRef>
                          <c15:sqref>Analyses!$V$6:$W$17</c15:sqref>
                        </c15:formulaRef>
                      </c:ext>
                    </c:extLst>
                    <c:multiLvlStrCache>
                      <c:ptCount val="12"/>
                      <c:lvl>
                        <c:pt idx="0">
                          <c:v>Adulte avec enfants (monoparental)</c:v>
                        </c:pt>
                        <c:pt idx="1">
                          <c:v>Couple avec enfants</c:v>
                        </c:pt>
                        <c:pt idx="2">
                          <c:v>Couple sans enfants</c:v>
                        </c:pt>
                        <c:pt idx="3">
                          <c:v>Personne seule</c:v>
                        </c:pt>
                        <c:pt idx="4">
                          <c:v>Adulte avec enfants (monoparental)</c:v>
                        </c:pt>
                        <c:pt idx="5">
                          <c:v>Couple avec enfants</c:v>
                        </c:pt>
                        <c:pt idx="6">
                          <c:v>Couple sans enfants</c:v>
                        </c:pt>
                        <c:pt idx="7">
                          <c:v>Personne seule</c:v>
                        </c:pt>
                        <c:pt idx="8">
                          <c:v>Adulte avec enfants (monoparental)</c:v>
                        </c:pt>
                        <c:pt idx="9">
                          <c:v>Couple avec enfants</c:v>
                        </c:pt>
                        <c:pt idx="10">
                          <c:v>Couple sans enfants</c:v>
                        </c:pt>
                        <c:pt idx="11">
                          <c:v>Personne seule</c:v>
                        </c:pt>
                      </c:lvl>
                      <c:lvl>
                        <c:pt idx="0">
                          <c:v>Locataire parc privé</c:v>
                        </c:pt>
                        <c:pt idx="4">
                          <c:v>Locataire parc social</c:v>
                        </c:pt>
                        <c:pt idx="8">
                          <c:v>Propriétaire occupant</c:v>
                        </c:pt>
                      </c:lvl>
                    </c:multiLvlStrCache>
                  </c:multiLvlStrRef>
                </c:cat>
                <c:val>
                  <c:numRef>
                    <c:extLst xmlns:c16r2="http://schemas.microsoft.com/office/drawing/2015/06/chart" xmlns:c15="http://schemas.microsoft.com/office/drawing/2012/chart">
                      <c:ext xmlns:c15="http://schemas.microsoft.com/office/drawing/2012/chart" uri="{02D57815-91ED-43cb-92C2-25804820EDAC}">
                        <c15:formulaRef>
                          <c15:sqref>Analyses!$Z$6:$Z$17</c15:sqref>
                        </c15:formulaRef>
                      </c:ext>
                    </c:extLst>
                    <c:numCache>
                      <c:formatCode>General</c:formatCode>
                      <c:ptCount val="12"/>
                      <c:pt idx="0">
                        <c:v>4</c:v>
                      </c:pt>
                      <c:pt idx="1">
                        <c:v>2</c:v>
                      </c:pt>
                      <c:pt idx="2">
                        <c:v>2</c:v>
                      </c:pt>
                      <c:pt idx="3">
                        <c:v>9</c:v>
                      </c:pt>
                      <c:pt idx="4">
                        <c:v>7</c:v>
                      </c:pt>
                      <c:pt idx="5">
                        <c:v>3</c:v>
                      </c:pt>
                      <c:pt idx="6">
                        <c:v>2</c:v>
                      </c:pt>
                      <c:pt idx="7">
                        <c:v>3</c:v>
                      </c:pt>
                      <c:pt idx="8">
                        <c:v>0</c:v>
                      </c:pt>
                      <c:pt idx="9">
                        <c:v>0</c:v>
                      </c:pt>
                      <c:pt idx="10">
                        <c:v>0</c:v>
                      </c:pt>
                      <c:pt idx="11">
                        <c:v>0</c:v>
                      </c:pt>
                    </c:numCache>
                  </c:numRef>
                </c:val>
                <c:extLst xmlns:c16r2="http://schemas.microsoft.com/office/drawing/2015/06/chart" xmlns:c15="http://schemas.microsoft.com/office/drawing/2012/chart">
                  <c:ext xmlns:c16="http://schemas.microsoft.com/office/drawing/2014/chart" uri="{C3380CC4-5D6E-409C-BE32-E72D297353CC}">
                    <c16:uniqueId val="{00000003-182F-498C-82B1-AD9C47147745}"/>
                  </c:ext>
                </c:extLst>
              </c15:ser>
            </c15:filteredBarSeries>
          </c:ext>
        </c:extLst>
      </c:barChart>
      <c:catAx>
        <c:axId val="46310506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463108592"/>
        <c:crosses val="autoZero"/>
        <c:auto val="1"/>
        <c:lblAlgn val="ctr"/>
        <c:lblOffset val="100"/>
        <c:noMultiLvlLbl val="0"/>
      </c:catAx>
      <c:valAx>
        <c:axId val="463108592"/>
        <c:scaling>
          <c:orientation val="minMax"/>
        </c:scaling>
        <c:delete val="1"/>
        <c:axPos val="b"/>
        <c:numFmt formatCode="0%" sourceLinked="1"/>
        <c:majorTickMark val="none"/>
        <c:minorTickMark val="none"/>
        <c:tickLblPos val="nextTo"/>
        <c:crossAx val="463105064"/>
        <c:crosses val="autoZero"/>
        <c:crossBetween val="between"/>
      </c:valAx>
      <c:spPr>
        <a:noFill/>
        <a:ln>
          <a:noFill/>
        </a:ln>
        <a:effectLst/>
      </c:spPr>
    </c:plotArea>
    <c:legend>
      <c:legendPos val="r"/>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pivotSource>
    <c:name>[Bas-Rhin.xlsx]Analyses!Tableau croisé dynamique81</c:name>
    <c:fmtId val="23"/>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1200" dirty="0"/>
              <a:t>Si oui, avez-vous réalisé ces économies au détriment de votre confort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ivotFmts>
      <c:pivotFmt>
        <c:idx val="0"/>
        <c:spPr>
          <a:solidFill>
            <a:schemeClr val="accent3"/>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2"/>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3"/>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4"/>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5"/>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6"/>
        <c:spPr>
          <a:solidFill>
            <a:schemeClr val="accent1"/>
          </a:solidFill>
          <a:ln>
            <a:no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s>
    <c:plotArea>
      <c:layout/>
      <c:barChart>
        <c:barDir val="col"/>
        <c:grouping val="stacked"/>
        <c:varyColors val="0"/>
        <c:ser>
          <c:idx val="0"/>
          <c:order val="0"/>
          <c:tx>
            <c:strRef>
              <c:f>Analyses!$J$1091:$J$1092</c:f>
              <c:strCache>
                <c:ptCount val="1"/>
                <c:pt idx="0">
                  <c:v>Non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Analyses!$I$1093</c:f>
              <c:strCache>
                <c:ptCount val="1"/>
                <c:pt idx="0">
                  <c:v>Total</c:v>
                </c:pt>
              </c:strCache>
            </c:strRef>
          </c:cat>
          <c:val>
            <c:numRef>
              <c:f>Analyses!$J$1093</c:f>
              <c:numCache>
                <c:formatCode>General</c:formatCode>
                <c:ptCount val="1"/>
                <c:pt idx="0">
                  <c:v>7</c:v>
                </c:pt>
              </c:numCache>
            </c:numRef>
          </c:val>
          <c:extLst xmlns:c16r2="http://schemas.microsoft.com/office/drawing/2015/06/chart">
            <c:ext xmlns:c16="http://schemas.microsoft.com/office/drawing/2014/chart" uri="{C3380CC4-5D6E-409C-BE32-E72D297353CC}">
              <c16:uniqueId val="{00000000-5C9B-420E-B8CC-6236C4F4072B}"/>
            </c:ext>
          </c:extLst>
        </c:ser>
        <c:ser>
          <c:idx val="1"/>
          <c:order val="1"/>
          <c:tx>
            <c:strRef>
              <c:f>Analyses!$K$1091:$K$1092</c:f>
              <c:strCache>
                <c:ptCount val="1"/>
                <c:pt idx="0">
                  <c:v>Oui</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Analyses!$I$1093</c:f>
              <c:strCache>
                <c:ptCount val="1"/>
                <c:pt idx="0">
                  <c:v>Total</c:v>
                </c:pt>
              </c:strCache>
            </c:strRef>
          </c:cat>
          <c:val>
            <c:numRef>
              <c:f>Analyses!$K$1093</c:f>
              <c:numCache>
                <c:formatCode>General</c:formatCode>
                <c:ptCount val="1"/>
                <c:pt idx="0">
                  <c:v>4</c:v>
                </c:pt>
              </c:numCache>
            </c:numRef>
          </c:val>
          <c:extLst xmlns:c16r2="http://schemas.microsoft.com/office/drawing/2015/06/chart">
            <c:ext xmlns:c16="http://schemas.microsoft.com/office/drawing/2014/chart" uri="{C3380CC4-5D6E-409C-BE32-E72D297353CC}">
              <c16:uniqueId val="{00000001-5C9B-420E-B8CC-6236C4F4072B}"/>
            </c:ext>
          </c:extLst>
        </c:ser>
        <c:dLbls>
          <c:dLblPos val="ctr"/>
          <c:showLegendKey val="0"/>
          <c:showVal val="1"/>
          <c:showCatName val="0"/>
          <c:showSerName val="0"/>
          <c:showPercent val="0"/>
          <c:showBubbleSize val="0"/>
        </c:dLbls>
        <c:gapWidth val="150"/>
        <c:overlap val="100"/>
        <c:axId val="332877368"/>
        <c:axId val="332877760"/>
      </c:barChart>
      <c:catAx>
        <c:axId val="332877368"/>
        <c:scaling>
          <c:orientation val="minMax"/>
        </c:scaling>
        <c:delete val="1"/>
        <c:axPos val="b"/>
        <c:numFmt formatCode="General" sourceLinked="1"/>
        <c:majorTickMark val="out"/>
        <c:minorTickMark val="none"/>
        <c:tickLblPos val="nextTo"/>
        <c:crossAx val="332877760"/>
        <c:crosses val="autoZero"/>
        <c:auto val="1"/>
        <c:lblAlgn val="ctr"/>
        <c:lblOffset val="100"/>
        <c:noMultiLvlLbl val="0"/>
      </c:catAx>
      <c:valAx>
        <c:axId val="332877760"/>
        <c:scaling>
          <c:orientation val="minMax"/>
          <c:max val="11"/>
          <c:min val="0"/>
        </c:scaling>
        <c:delete val="1"/>
        <c:axPos val="l"/>
        <c:numFmt formatCode="General" sourceLinked="1"/>
        <c:majorTickMark val="out"/>
        <c:minorTickMark val="none"/>
        <c:tickLblPos val="nextTo"/>
        <c:crossAx val="3328773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3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pivotSource>
    <c:name>[Bas-Rhin.xlsx]Analyses!Tableau croisé dynamique82</c:name>
    <c:fmtId val="23"/>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dirty="0"/>
              <a:t>Est-</a:t>
            </a:r>
            <a:r>
              <a:rPr lang="en-US" sz="1200" dirty="0" err="1"/>
              <a:t>ce</a:t>
            </a:r>
            <a:r>
              <a:rPr lang="en-US" sz="1200" dirty="0"/>
              <a:t> que </a:t>
            </a:r>
            <a:r>
              <a:rPr lang="en-US" sz="1200" dirty="0" err="1"/>
              <a:t>vous</a:t>
            </a:r>
            <a:r>
              <a:rPr lang="en-US" sz="1200" dirty="0"/>
              <a:t> </a:t>
            </a:r>
            <a:r>
              <a:rPr lang="en-US" sz="1200" dirty="0" err="1"/>
              <a:t>trouvez</a:t>
            </a:r>
            <a:r>
              <a:rPr lang="en-US" sz="1200" dirty="0"/>
              <a:t> que </a:t>
            </a:r>
            <a:r>
              <a:rPr lang="en-US" sz="1200" dirty="0" err="1"/>
              <a:t>vos</a:t>
            </a:r>
            <a:r>
              <a:rPr lang="en-US" sz="1200" dirty="0"/>
              <a:t> factures </a:t>
            </a:r>
            <a:r>
              <a:rPr lang="en-US" sz="1200" dirty="0" err="1"/>
              <a:t>d’énergie</a:t>
            </a:r>
            <a:r>
              <a:rPr lang="en-US" sz="1200" dirty="0"/>
              <a:t> </a:t>
            </a:r>
            <a:r>
              <a:rPr lang="en-US" sz="1200" dirty="0" err="1"/>
              <a:t>sont</a:t>
            </a:r>
            <a:r>
              <a:rPr lang="en-US" sz="1200" dirty="0"/>
              <a:t> trop </a:t>
            </a:r>
            <a:r>
              <a:rPr lang="en-US" sz="1200" dirty="0" err="1"/>
              <a:t>importantes</a:t>
            </a:r>
            <a:r>
              <a:rPr lang="en-US" sz="1200" dirty="0"/>
              <a:t> encore </a:t>
            </a:r>
            <a:r>
              <a:rPr lang="en-US" sz="1200" dirty="0" err="1"/>
              <a:t>aujourd'hui</a:t>
            </a:r>
            <a:r>
              <a:rPr lang="en-US" sz="1200" dirty="0"/>
              <a:t>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0"/>
          <c:showCatName val="0"/>
          <c:showSerName val="0"/>
          <c:showPercent val="1"/>
          <c:showBubbleSize val="0"/>
          <c:extLst xmlns:c16r2="http://schemas.microsoft.com/office/drawing/2015/06/chart">
            <c:ext xmlns:c15="http://schemas.microsoft.com/office/drawing/2012/chart" uri="{CE6537A1-D6FC-4f65-9D91-7224C49458BB}"/>
          </c:extLst>
        </c:dLbl>
      </c:pivotFmt>
      <c:pivotFmt>
        <c:idx val="1"/>
        <c:spPr>
          <a:solidFill>
            <a:schemeClr val="accent1"/>
          </a:solidFill>
          <a:ln w="19050">
            <a:solidFill>
              <a:schemeClr val="lt1"/>
            </a:solidFill>
          </a:ln>
          <a:effectLst/>
        </c:spPr>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0"/>
          <c:showCatName val="0"/>
          <c:showSerName val="0"/>
          <c:showPercent val="1"/>
          <c:showBubbleSize val="0"/>
          <c:extLst xmlns:c16r2="http://schemas.microsoft.com/office/drawing/2015/06/chart">
            <c:ext xmlns:c15="http://schemas.microsoft.com/office/drawing/2012/chart" uri="{CE6537A1-D6FC-4f65-9D91-7224C49458BB}"/>
          </c:extLst>
        </c:dLbl>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0"/>
          <c:showCatName val="0"/>
          <c:showSerName val="0"/>
          <c:showPercent val="1"/>
          <c:showBubbleSize val="0"/>
          <c:extLst xmlns:c16r2="http://schemas.microsoft.com/office/drawing/2015/06/chart">
            <c:ext xmlns:c15="http://schemas.microsoft.com/office/drawing/2012/chart" uri="{CE6537A1-D6FC-4f65-9D91-7224C49458BB}"/>
          </c:extLst>
        </c:dLbl>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s>
    <c:plotArea>
      <c:layout/>
      <c:pieChart>
        <c:varyColors val="1"/>
        <c:ser>
          <c:idx val="0"/>
          <c:order val="0"/>
          <c:tx>
            <c:strRef>
              <c:f>Analyses!$C$1116</c:f>
              <c:strCache>
                <c:ptCount val="1"/>
                <c:pt idx="0">
                  <c:v>Total</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4D7D-40DD-913F-9D5A36B6006D}"/>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4D7D-40DD-913F-9D5A36B6006D}"/>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Analyses!$B$1117:$B$1119</c:f>
              <c:strCache>
                <c:ptCount val="2"/>
                <c:pt idx="0">
                  <c:v>Non</c:v>
                </c:pt>
                <c:pt idx="1">
                  <c:v>Oui</c:v>
                </c:pt>
              </c:strCache>
            </c:strRef>
          </c:cat>
          <c:val>
            <c:numRef>
              <c:f>Analyses!$C$1117:$C$1119</c:f>
              <c:numCache>
                <c:formatCode>0</c:formatCode>
                <c:ptCount val="2"/>
                <c:pt idx="0">
                  <c:v>8</c:v>
                </c:pt>
                <c:pt idx="1">
                  <c:v>19</c:v>
                </c:pt>
              </c:numCache>
            </c:numRef>
          </c:val>
          <c:extLst xmlns:c16r2="http://schemas.microsoft.com/office/drawing/2015/06/chart">
            <c:ext xmlns:c16="http://schemas.microsoft.com/office/drawing/2014/chart" uri="{C3380CC4-5D6E-409C-BE32-E72D297353CC}">
              <c16:uniqueId val="{00000004-4D7D-40DD-913F-9D5A36B6006D}"/>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3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pivotSource>
    <c:name>[Bas-Rhin.xlsx]Analyses!Tableau croisé dynamique66</c:name>
    <c:fmtId val="21"/>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dirty="0"/>
              <a:t>Est-</a:t>
            </a:r>
            <a:r>
              <a:rPr lang="en-US" sz="1200" dirty="0" err="1"/>
              <a:t>ce</a:t>
            </a:r>
            <a:r>
              <a:rPr lang="en-US" sz="1200" dirty="0"/>
              <a:t> que </a:t>
            </a:r>
            <a:r>
              <a:rPr lang="en-US" sz="1200" dirty="0" err="1"/>
              <a:t>vous</a:t>
            </a:r>
            <a:r>
              <a:rPr lang="en-US" sz="1200" dirty="0"/>
              <a:t> </a:t>
            </a:r>
            <a:r>
              <a:rPr lang="en-US" sz="1200" dirty="0" err="1"/>
              <a:t>avez</a:t>
            </a:r>
            <a:r>
              <a:rPr lang="en-US" sz="1200" dirty="0"/>
              <a:t> des </a:t>
            </a:r>
            <a:r>
              <a:rPr lang="en-US" sz="1200" dirty="0" err="1"/>
              <a:t>difficultés</a:t>
            </a:r>
            <a:r>
              <a:rPr lang="en-US" sz="1200" dirty="0"/>
              <a:t> à payer </a:t>
            </a:r>
            <a:r>
              <a:rPr lang="en-US" sz="1200" dirty="0" err="1"/>
              <a:t>vos</a:t>
            </a:r>
            <a:r>
              <a:rPr lang="en-US" sz="1200" dirty="0"/>
              <a:t> factures </a:t>
            </a:r>
            <a:r>
              <a:rPr lang="en-US" sz="1200" dirty="0" err="1"/>
              <a:t>d'énergie</a:t>
            </a:r>
            <a:r>
              <a:rPr lang="en-US" sz="1200" dirty="0"/>
              <a:t>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1"/>
          </a:solidFill>
          <a:ln w="19050">
            <a:solidFill>
              <a:schemeClr val="lt1"/>
            </a:solidFill>
          </a:ln>
          <a:effectLst/>
        </c:spPr>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9"/>
        <c:spPr>
          <a:solidFill>
            <a:schemeClr val="accent1"/>
          </a:solidFill>
          <a:ln w="19050">
            <a:solidFill>
              <a:schemeClr val="lt1"/>
            </a:solidFill>
          </a:ln>
          <a:effectLst/>
        </c:spPr>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pivotFmt>
    </c:pivotFmts>
    <c:plotArea>
      <c:layout/>
      <c:pieChart>
        <c:varyColors val="1"/>
        <c:ser>
          <c:idx val="0"/>
          <c:order val="0"/>
          <c:tx>
            <c:strRef>
              <c:f>Analyses!$C$1182</c:f>
              <c:strCache>
                <c:ptCount val="1"/>
                <c:pt idx="0">
                  <c:v>Total</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41BB-4D0B-BF56-2C4E2A454537}"/>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41BB-4D0B-BF56-2C4E2A454537}"/>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41BB-4D0B-BF56-2C4E2A454537}"/>
              </c:ext>
            </c:extLst>
          </c:dPt>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fr-FR"/>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Analyses!$B$1183:$B$1186</c:f>
              <c:strCache>
                <c:ptCount val="3"/>
                <c:pt idx="0">
                  <c:v>Jamais</c:v>
                </c:pt>
                <c:pt idx="1">
                  <c:v>Parfois</c:v>
                </c:pt>
                <c:pt idx="2">
                  <c:v>Souvent</c:v>
                </c:pt>
              </c:strCache>
            </c:strRef>
          </c:cat>
          <c:val>
            <c:numRef>
              <c:f>Analyses!$C$1183:$C$1186</c:f>
              <c:numCache>
                <c:formatCode>0</c:formatCode>
                <c:ptCount val="3"/>
                <c:pt idx="0">
                  <c:v>6</c:v>
                </c:pt>
                <c:pt idx="1">
                  <c:v>12</c:v>
                </c:pt>
                <c:pt idx="2">
                  <c:v>9</c:v>
                </c:pt>
              </c:numCache>
            </c:numRef>
          </c:val>
          <c:extLst xmlns:c16r2="http://schemas.microsoft.com/office/drawing/2015/06/chart">
            <c:ext xmlns:c16="http://schemas.microsoft.com/office/drawing/2014/chart" uri="{C3380CC4-5D6E-409C-BE32-E72D297353CC}">
              <c16:uniqueId val="{00000006-41BB-4D0B-BF56-2C4E2A454537}"/>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33.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1200" b="0" i="0" u="none" strike="noStrike" baseline="0" dirty="0">
                <a:effectLst/>
              </a:rPr>
              <a:t>En situation d'impayé</a:t>
            </a:r>
            <a:r>
              <a:rPr lang="fr-FR" sz="1200" b="0" i="0" u="none" strike="noStrike" baseline="0" dirty="0"/>
              <a:t> </a:t>
            </a:r>
            <a:endParaRPr lang="fr-FR" sz="1200"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bar"/>
        <c:grouping val="percentStacked"/>
        <c:varyColors val="0"/>
        <c:ser>
          <c:idx val="0"/>
          <c:order val="0"/>
          <c:tx>
            <c:strRef>
              <c:f>Analyses!$B$1193</c:f>
              <c:strCache>
                <c:ptCount val="1"/>
                <c:pt idx="0">
                  <c:v>Non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Analyses!$C$1192:$D$1192</c:f>
              <c:strCache>
                <c:ptCount val="2"/>
                <c:pt idx="0">
                  <c:v>T1</c:v>
                </c:pt>
                <c:pt idx="1">
                  <c:v>T0</c:v>
                </c:pt>
              </c:strCache>
            </c:strRef>
          </c:cat>
          <c:val>
            <c:numRef>
              <c:f>Analyses!$C$1193:$D$1193</c:f>
              <c:numCache>
                <c:formatCode>General</c:formatCode>
                <c:ptCount val="2"/>
                <c:pt idx="0">
                  <c:v>15</c:v>
                </c:pt>
                <c:pt idx="1">
                  <c:v>9</c:v>
                </c:pt>
              </c:numCache>
            </c:numRef>
          </c:val>
          <c:extLst xmlns:c16r2="http://schemas.microsoft.com/office/drawing/2015/06/chart">
            <c:ext xmlns:c16="http://schemas.microsoft.com/office/drawing/2014/chart" uri="{C3380CC4-5D6E-409C-BE32-E72D297353CC}">
              <c16:uniqueId val="{00000000-E9DF-4630-A53C-4C22DFBF7D3C}"/>
            </c:ext>
          </c:extLst>
        </c:ser>
        <c:ser>
          <c:idx val="1"/>
          <c:order val="1"/>
          <c:tx>
            <c:strRef>
              <c:f>Analyses!$B$1194</c:f>
              <c:strCache>
                <c:ptCount val="1"/>
                <c:pt idx="0">
                  <c:v>Oui</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Analyses!$C$1192:$D$1192</c:f>
              <c:strCache>
                <c:ptCount val="2"/>
                <c:pt idx="0">
                  <c:v>T1</c:v>
                </c:pt>
                <c:pt idx="1">
                  <c:v>T0</c:v>
                </c:pt>
              </c:strCache>
            </c:strRef>
          </c:cat>
          <c:val>
            <c:numRef>
              <c:f>Analyses!$C$1194:$D$1194</c:f>
              <c:numCache>
                <c:formatCode>General</c:formatCode>
                <c:ptCount val="2"/>
                <c:pt idx="0">
                  <c:v>7</c:v>
                </c:pt>
                <c:pt idx="1">
                  <c:v>13</c:v>
                </c:pt>
              </c:numCache>
            </c:numRef>
          </c:val>
          <c:extLst xmlns:c16r2="http://schemas.microsoft.com/office/drawing/2015/06/chart">
            <c:ext xmlns:c16="http://schemas.microsoft.com/office/drawing/2014/chart" uri="{C3380CC4-5D6E-409C-BE32-E72D297353CC}">
              <c16:uniqueId val="{00000001-E9DF-4630-A53C-4C22DFBF7D3C}"/>
            </c:ext>
          </c:extLst>
        </c:ser>
        <c:dLbls>
          <c:dLblPos val="ctr"/>
          <c:showLegendKey val="0"/>
          <c:showVal val="1"/>
          <c:showCatName val="0"/>
          <c:showSerName val="0"/>
          <c:showPercent val="0"/>
          <c:showBubbleSize val="0"/>
        </c:dLbls>
        <c:gapWidth val="150"/>
        <c:overlap val="100"/>
        <c:axId val="348040744"/>
        <c:axId val="348039960"/>
      </c:barChart>
      <c:catAx>
        <c:axId val="348040744"/>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348039960"/>
        <c:crosses val="autoZero"/>
        <c:auto val="1"/>
        <c:lblAlgn val="ctr"/>
        <c:lblOffset val="100"/>
        <c:noMultiLvlLbl val="0"/>
      </c:catAx>
      <c:valAx>
        <c:axId val="348039960"/>
        <c:scaling>
          <c:orientation val="minMax"/>
        </c:scaling>
        <c:delete val="1"/>
        <c:axPos val="b"/>
        <c:numFmt formatCode="0%" sourceLinked="1"/>
        <c:majorTickMark val="none"/>
        <c:minorTickMark val="none"/>
        <c:tickLblPos val="nextTo"/>
        <c:crossAx val="3480407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pivotSource>
    <c:name>[Bas-Rhin.xlsx]Analyses!Tableau croisé dynamique76</c:name>
    <c:fmtId val="24"/>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dirty="0" err="1"/>
              <a:t>Etes-vous</a:t>
            </a:r>
            <a:r>
              <a:rPr lang="en-US" sz="1200" dirty="0"/>
              <a:t> </a:t>
            </a:r>
            <a:r>
              <a:rPr lang="en-US" sz="1200" dirty="0" err="1"/>
              <a:t>satisfait</a:t>
            </a:r>
            <a:r>
              <a:rPr lang="en-US" sz="1200" dirty="0"/>
              <a:t> de </a:t>
            </a:r>
            <a:r>
              <a:rPr lang="en-US" sz="1200" dirty="0" err="1"/>
              <a:t>notre</a:t>
            </a:r>
            <a:r>
              <a:rPr lang="en-US" sz="1200" dirty="0"/>
              <a:t> intervention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0"/>
          <c:showCatName val="0"/>
          <c:showSerName val="0"/>
          <c:showPercent val="1"/>
          <c:showBubbleSize val="0"/>
          <c:extLst xmlns:c16r2="http://schemas.microsoft.com/office/drawing/2015/06/chart">
            <c:ext xmlns:c15="http://schemas.microsoft.com/office/drawing/2012/chart" uri="{CE6537A1-D6FC-4f65-9D91-7224C49458BB}"/>
          </c:extLst>
        </c:dLbl>
      </c:pivotFmt>
      <c:pivotFmt>
        <c:idx val="1"/>
        <c:spPr>
          <a:solidFill>
            <a:schemeClr val="accent1">
              <a:lumMod val="60000"/>
              <a:lumOff val="40000"/>
            </a:schemeClr>
          </a:solidFill>
          <a:ln w="19050">
            <a:solidFill>
              <a:schemeClr val="lt1"/>
            </a:solidFill>
          </a:ln>
          <a:effectLst/>
        </c:spPr>
      </c:pivotFmt>
      <c:pivotFmt>
        <c:idx val="2"/>
        <c:spPr>
          <a:solidFill>
            <a:schemeClr val="accent2">
              <a:lumMod val="60000"/>
              <a:lumOff val="40000"/>
            </a:schemeClr>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0"/>
          <c:showCatName val="0"/>
          <c:showSerName val="0"/>
          <c:showPercent val="1"/>
          <c:showBubbleSize val="0"/>
          <c:extLst xmlns:c16r2="http://schemas.microsoft.com/office/drawing/2015/06/chart">
            <c:ext xmlns:c15="http://schemas.microsoft.com/office/drawing/2012/chart" uri="{CE6537A1-D6FC-4f65-9D91-7224C49458BB}"/>
          </c:extLst>
        </c:dLbl>
      </c:pivotFmt>
      <c:pivotFmt>
        <c:idx val="5"/>
        <c:spPr>
          <a:solidFill>
            <a:schemeClr val="accent2">
              <a:lumMod val="60000"/>
              <a:lumOff val="40000"/>
            </a:schemeClr>
          </a:solidFill>
          <a:ln w="19050">
            <a:solidFill>
              <a:schemeClr val="lt1"/>
            </a:solidFill>
          </a:ln>
          <a:effectLst/>
        </c:spPr>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0"/>
          <c:showCatName val="0"/>
          <c:showSerName val="0"/>
          <c:showPercent val="1"/>
          <c:showBubbleSize val="0"/>
          <c:extLst xmlns:c16r2="http://schemas.microsoft.com/office/drawing/2015/06/chart">
            <c:ext xmlns:c15="http://schemas.microsoft.com/office/drawing/2012/chart" uri="{CE6537A1-D6FC-4f65-9D91-7224C49458BB}"/>
          </c:extLst>
        </c:dLbl>
      </c:pivotFmt>
      <c:pivotFmt>
        <c:idx val="8"/>
        <c:spPr>
          <a:solidFill>
            <a:schemeClr val="accent2">
              <a:lumMod val="60000"/>
              <a:lumOff val="40000"/>
            </a:schemeClr>
          </a:solidFill>
          <a:ln w="19050">
            <a:solidFill>
              <a:schemeClr val="lt1"/>
            </a:solidFill>
          </a:ln>
          <a:effectLst/>
        </c:spPr>
      </c:pivotFmt>
      <c:pivotFmt>
        <c:idx val="9"/>
        <c:spPr>
          <a:solidFill>
            <a:schemeClr val="accent1"/>
          </a:solidFill>
          <a:ln w="19050">
            <a:solidFill>
              <a:schemeClr val="lt1"/>
            </a:solidFill>
          </a:ln>
          <a:effectLst/>
        </c:spPr>
      </c:pivotFmt>
    </c:pivotFmts>
    <c:plotArea>
      <c:layout/>
      <c:pieChart>
        <c:varyColors val="1"/>
        <c:ser>
          <c:idx val="0"/>
          <c:order val="0"/>
          <c:tx>
            <c:strRef>
              <c:f>Analyses!$C$1234</c:f>
              <c:strCache>
                <c:ptCount val="1"/>
                <c:pt idx="0">
                  <c:v>Total</c:v>
                </c:pt>
              </c:strCache>
            </c:strRef>
          </c:tx>
          <c:dPt>
            <c:idx val="0"/>
            <c:bubble3D val="0"/>
            <c:spPr>
              <a:solidFill>
                <a:schemeClr val="accent2">
                  <a:lumMod val="60000"/>
                  <a:lumOff val="4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1-0C10-4974-A8B8-1E4675D30AEA}"/>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0C10-4974-A8B8-1E4675D30AEA}"/>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0C10-4974-A8B8-1E4675D30AEA}"/>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0C10-4974-A8B8-1E4675D30AEA}"/>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fr-FR"/>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Analyses!$B$1235:$B$1237</c:f>
              <c:strCache>
                <c:ptCount val="2"/>
                <c:pt idx="0">
                  <c:v>Oui un peu</c:v>
                </c:pt>
                <c:pt idx="1">
                  <c:v>Oui tout à fait</c:v>
                </c:pt>
              </c:strCache>
            </c:strRef>
          </c:cat>
          <c:val>
            <c:numRef>
              <c:f>Analyses!$C$1235:$C$1237</c:f>
              <c:numCache>
                <c:formatCode>0</c:formatCode>
                <c:ptCount val="2"/>
                <c:pt idx="0">
                  <c:v>6</c:v>
                </c:pt>
                <c:pt idx="1">
                  <c:v>34</c:v>
                </c:pt>
              </c:numCache>
            </c:numRef>
          </c:val>
          <c:extLst xmlns:c16r2="http://schemas.microsoft.com/office/drawing/2015/06/chart">
            <c:ext xmlns:c16="http://schemas.microsoft.com/office/drawing/2014/chart" uri="{C3380CC4-5D6E-409C-BE32-E72D297353CC}">
              <c16:uniqueId val="{00000008-0C10-4974-A8B8-1E4675D30AEA}"/>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35.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pivotSource>
    <c:name>[Bas-Rhin.xlsx]Analyses!Tableau croisé dynamique77</c:name>
    <c:fmtId val="25"/>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dirty="0" err="1"/>
              <a:t>Avons</a:t>
            </a:r>
            <a:r>
              <a:rPr lang="en-US" sz="1200" dirty="0"/>
              <a:t>-nous </a:t>
            </a:r>
            <a:r>
              <a:rPr lang="en-US" sz="1200" dirty="0" err="1"/>
              <a:t>répondu</a:t>
            </a:r>
            <a:r>
              <a:rPr lang="en-US" sz="1200" dirty="0"/>
              <a:t> à </a:t>
            </a:r>
            <a:r>
              <a:rPr lang="en-US" sz="1200" dirty="0" err="1"/>
              <a:t>vos</a:t>
            </a:r>
            <a:r>
              <a:rPr lang="en-US" sz="1200" dirty="0"/>
              <a:t> </a:t>
            </a:r>
            <a:r>
              <a:rPr lang="en-US" sz="1200" dirty="0" err="1"/>
              <a:t>attentes</a:t>
            </a:r>
            <a:r>
              <a:rPr lang="en-US" sz="1200" dirty="0"/>
              <a:t> </a:t>
            </a:r>
            <a:r>
              <a:rPr lang="en-US" sz="1200" dirty="0" err="1"/>
              <a:t>lors</a:t>
            </a:r>
            <a:r>
              <a:rPr lang="en-US" sz="1200" dirty="0"/>
              <a:t> de </a:t>
            </a:r>
            <a:r>
              <a:rPr lang="en-US" sz="1200" dirty="0" err="1"/>
              <a:t>notre</a:t>
            </a:r>
            <a:r>
              <a:rPr lang="en-US" sz="1200" dirty="0"/>
              <a:t> </a:t>
            </a:r>
            <a:r>
              <a:rPr lang="en-US" sz="1200" dirty="0" err="1"/>
              <a:t>visite</a:t>
            </a:r>
            <a:r>
              <a:rPr lang="en-US" sz="1200" dirty="0"/>
              <a:t>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0"/>
          <c:showCatName val="0"/>
          <c:showSerName val="0"/>
          <c:showPercent val="1"/>
          <c:showBubbleSize val="0"/>
          <c:extLst xmlns:c16r2="http://schemas.microsoft.com/office/drawing/2015/06/chart">
            <c:ext xmlns:c15="http://schemas.microsoft.com/office/drawing/2012/chart" uri="{CE6537A1-D6FC-4f65-9D91-7224C49458BB}"/>
          </c:extLst>
        </c:dLbl>
      </c:pivotFmt>
      <c:pivotFmt>
        <c:idx val="1"/>
        <c:spPr>
          <a:solidFill>
            <a:schemeClr val="accent1">
              <a:lumMod val="60000"/>
              <a:lumOff val="40000"/>
            </a:schemeClr>
          </a:solidFill>
          <a:ln w="19050">
            <a:solidFill>
              <a:schemeClr val="lt1"/>
            </a:solidFill>
          </a:ln>
          <a:effectLst/>
        </c:spPr>
      </c:pivotFmt>
      <c:pivotFmt>
        <c:idx val="2"/>
        <c:spPr>
          <a:solidFill>
            <a:schemeClr val="accent2"/>
          </a:solidFill>
          <a:ln w="19050">
            <a:solidFill>
              <a:schemeClr val="lt1"/>
            </a:solidFill>
          </a:ln>
          <a:effectLst/>
        </c:spPr>
      </c:pivotFmt>
      <c:pivotFmt>
        <c:idx val="3"/>
        <c:spPr>
          <a:solidFill>
            <a:schemeClr val="accent2">
              <a:lumMod val="60000"/>
              <a:lumOff val="40000"/>
            </a:schemeClr>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0"/>
          <c:showCatName val="0"/>
          <c:showSerName val="0"/>
          <c:showPercent val="1"/>
          <c:showBubbleSize val="0"/>
          <c:extLst xmlns:c16r2="http://schemas.microsoft.com/office/drawing/2015/06/chart">
            <c:ext xmlns:c15="http://schemas.microsoft.com/office/drawing/2012/chart" uri="{CE6537A1-D6FC-4f65-9D91-7224C49458BB}"/>
          </c:extLst>
        </c:dLbl>
      </c:pivotFmt>
      <c:pivotFmt>
        <c:idx val="6"/>
        <c:spPr>
          <a:solidFill>
            <a:schemeClr val="accent1">
              <a:lumMod val="60000"/>
              <a:lumOff val="40000"/>
            </a:schemeClr>
          </a:solidFill>
          <a:ln w="19050">
            <a:solidFill>
              <a:schemeClr val="lt1"/>
            </a:solidFill>
          </a:ln>
          <a:effectLst/>
        </c:spPr>
      </c:pivotFmt>
      <c:pivotFmt>
        <c:idx val="7"/>
        <c:spPr>
          <a:solidFill>
            <a:schemeClr val="accent2">
              <a:lumMod val="60000"/>
              <a:lumOff val="40000"/>
            </a:schemeClr>
          </a:solidFill>
          <a:ln w="19050">
            <a:solidFill>
              <a:schemeClr val="lt1"/>
            </a:solidFill>
          </a:ln>
          <a:effectLst/>
        </c:spPr>
      </c:pivotFmt>
      <c:pivotFmt>
        <c:idx val="8"/>
        <c:spPr>
          <a:solidFill>
            <a:schemeClr val="accent2"/>
          </a:solidFill>
          <a:ln w="19050">
            <a:solidFill>
              <a:schemeClr val="lt1"/>
            </a:solidFill>
          </a:ln>
          <a:effectLst/>
        </c:spPr>
      </c:pivotFmt>
      <c:pivotFmt>
        <c:idx val="9"/>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0"/>
          <c:showCatName val="0"/>
          <c:showSerName val="0"/>
          <c:showPercent val="1"/>
          <c:showBubbleSize val="0"/>
          <c:extLst xmlns:c16r2="http://schemas.microsoft.com/office/drawing/2015/06/chart">
            <c:ext xmlns:c15="http://schemas.microsoft.com/office/drawing/2012/chart" uri="{CE6537A1-D6FC-4f65-9D91-7224C49458BB}"/>
          </c:extLst>
        </c:dLbl>
      </c:pivotFmt>
      <c:pivotFmt>
        <c:idx val="10"/>
        <c:spPr>
          <a:solidFill>
            <a:schemeClr val="accent1">
              <a:lumMod val="60000"/>
              <a:lumOff val="40000"/>
            </a:schemeClr>
          </a:solidFill>
          <a:ln w="19050">
            <a:solidFill>
              <a:schemeClr val="lt1"/>
            </a:solidFill>
          </a:ln>
          <a:effectLst/>
        </c:spPr>
      </c:pivotFmt>
      <c:pivotFmt>
        <c:idx val="11"/>
        <c:spPr>
          <a:solidFill>
            <a:schemeClr val="accent2">
              <a:lumMod val="60000"/>
              <a:lumOff val="40000"/>
            </a:schemeClr>
          </a:solidFill>
          <a:ln w="19050">
            <a:solidFill>
              <a:schemeClr val="lt1"/>
            </a:solidFill>
          </a:ln>
          <a:effectLst/>
        </c:spPr>
      </c:pivotFmt>
      <c:pivotFmt>
        <c:idx val="12"/>
        <c:spPr>
          <a:solidFill>
            <a:schemeClr val="accent2"/>
          </a:solidFill>
          <a:ln w="19050">
            <a:solidFill>
              <a:schemeClr val="lt1"/>
            </a:solidFill>
          </a:ln>
          <a:effectLst/>
        </c:spPr>
      </c:pivotFmt>
    </c:pivotFmts>
    <c:plotArea>
      <c:layout/>
      <c:pieChart>
        <c:varyColors val="1"/>
        <c:ser>
          <c:idx val="0"/>
          <c:order val="0"/>
          <c:tx>
            <c:strRef>
              <c:f>Analyses!$C$1246</c:f>
              <c:strCache>
                <c:ptCount val="1"/>
                <c:pt idx="0">
                  <c:v>Total</c:v>
                </c:pt>
              </c:strCache>
            </c:strRef>
          </c:tx>
          <c:dPt>
            <c:idx val="0"/>
            <c:bubble3D val="0"/>
            <c:spPr>
              <a:solidFill>
                <a:schemeClr val="accent1">
                  <a:lumMod val="60000"/>
                  <a:lumOff val="4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1-C50F-4933-9C23-059E6E7D602F}"/>
              </c:ext>
            </c:extLst>
          </c:dPt>
          <c:dPt>
            <c:idx val="1"/>
            <c:bubble3D val="0"/>
            <c:spPr>
              <a:solidFill>
                <a:schemeClr val="accent2">
                  <a:lumMod val="60000"/>
                  <a:lumOff val="4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3-C50F-4933-9C23-059E6E7D602F}"/>
              </c:ext>
            </c:extLst>
          </c:dPt>
          <c:dPt>
            <c:idx val="2"/>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5-C50F-4933-9C23-059E6E7D602F}"/>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C50F-4933-9C23-059E6E7D602F}"/>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Analyses!$B$1247:$B$1250</c:f>
              <c:strCache>
                <c:ptCount val="3"/>
                <c:pt idx="0">
                  <c:v>Non pas vraiment</c:v>
                </c:pt>
                <c:pt idx="1">
                  <c:v>Oui un peu</c:v>
                </c:pt>
                <c:pt idx="2">
                  <c:v>Oui tout à fait</c:v>
                </c:pt>
              </c:strCache>
            </c:strRef>
          </c:cat>
          <c:val>
            <c:numRef>
              <c:f>Analyses!$C$1247:$C$1250</c:f>
              <c:numCache>
                <c:formatCode>0</c:formatCode>
                <c:ptCount val="3"/>
                <c:pt idx="0">
                  <c:v>1</c:v>
                </c:pt>
                <c:pt idx="1">
                  <c:v>11</c:v>
                </c:pt>
                <c:pt idx="2">
                  <c:v>28</c:v>
                </c:pt>
              </c:numCache>
            </c:numRef>
          </c:val>
          <c:extLst xmlns:c16r2="http://schemas.microsoft.com/office/drawing/2015/06/chart">
            <c:ext xmlns:c16="http://schemas.microsoft.com/office/drawing/2014/chart" uri="{C3380CC4-5D6E-409C-BE32-E72D297353CC}">
              <c16:uniqueId val="{00000008-C50F-4933-9C23-059E6E7D602F}"/>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36.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pivotSource>
    <c:name>[Bas-Rhin.xlsx]Analyses!Tableau croisé dynamique78</c:name>
    <c:fmtId val="26"/>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dirty="0" err="1"/>
              <a:t>Avez-vous</a:t>
            </a:r>
            <a:r>
              <a:rPr lang="en-US" sz="1200" dirty="0"/>
              <a:t> trouvé que les conseils </a:t>
            </a:r>
            <a:r>
              <a:rPr lang="en-US" sz="1200" dirty="0" err="1"/>
              <a:t>apportés</a:t>
            </a:r>
            <a:r>
              <a:rPr lang="en-US" sz="1200" dirty="0"/>
              <a:t> </a:t>
            </a:r>
            <a:r>
              <a:rPr lang="en-US" sz="1200" dirty="0" err="1"/>
              <a:t>ont</a:t>
            </a:r>
            <a:r>
              <a:rPr lang="en-US" sz="1200" dirty="0"/>
              <a:t> </a:t>
            </a:r>
            <a:r>
              <a:rPr lang="en-US" sz="1200" dirty="0" err="1"/>
              <a:t>été</a:t>
            </a:r>
            <a:r>
              <a:rPr lang="en-US" sz="1200" dirty="0"/>
              <a:t> </a:t>
            </a:r>
            <a:r>
              <a:rPr lang="en-US" sz="1200" dirty="0" err="1"/>
              <a:t>utiles</a:t>
            </a:r>
            <a:r>
              <a:rPr lang="en-US" sz="1200" dirty="0"/>
              <a:t>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0"/>
          <c:showCatName val="0"/>
          <c:showSerName val="0"/>
          <c:showPercent val="1"/>
          <c:showBubbleSize val="0"/>
          <c:extLst xmlns:c16r2="http://schemas.microsoft.com/office/drawing/2015/06/chart">
            <c:ext xmlns:c15="http://schemas.microsoft.com/office/drawing/2012/chart" uri="{CE6537A1-D6FC-4f65-9D91-7224C49458BB}"/>
          </c:extLst>
        </c:dLbl>
      </c:pivotFmt>
      <c:pivotFmt>
        <c:idx val="1"/>
        <c:spPr>
          <a:solidFill>
            <a:schemeClr val="accent2"/>
          </a:solidFill>
          <a:ln w="19050">
            <a:solidFill>
              <a:schemeClr val="lt1"/>
            </a:solidFill>
          </a:ln>
          <a:effectLst/>
        </c:spPr>
      </c:pivotFmt>
      <c:pivotFmt>
        <c:idx val="2"/>
        <c:spPr>
          <a:solidFill>
            <a:schemeClr val="accent1">
              <a:lumMod val="60000"/>
              <a:lumOff val="40000"/>
            </a:schemeClr>
          </a:solidFill>
          <a:ln w="19050">
            <a:solidFill>
              <a:schemeClr val="lt1"/>
            </a:solidFill>
          </a:ln>
          <a:effectLst/>
        </c:spPr>
      </c:pivotFmt>
      <c:pivotFmt>
        <c:idx val="3"/>
        <c:spPr>
          <a:solidFill>
            <a:schemeClr val="accent2">
              <a:lumMod val="60000"/>
              <a:lumOff val="40000"/>
            </a:schemeClr>
          </a:solidFill>
          <a:ln w="19050">
            <a:solidFill>
              <a:schemeClr val="lt1"/>
            </a:solidFill>
          </a:ln>
          <a:effectLst/>
        </c:spPr>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0"/>
          <c:showCatName val="0"/>
          <c:showSerName val="0"/>
          <c:showPercent val="1"/>
          <c:showBubbleSize val="0"/>
          <c:extLst xmlns:c16r2="http://schemas.microsoft.com/office/drawing/2015/06/chart">
            <c:ext xmlns:c15="http://schemas.microsoft.com/office/drawing/2012/chart" uri="{CE6537A1-D6FC-4f65-9D91-7224C49458BB}"/>
          </c:extLst>
        </c:dLbl>
      </c:pivotFmt>
      <c:pivotFmt>
        <c:idx val="6"/>
        <c:spPr>
          <a:solidFill>
            <a:schemeClr val="accent1"/>
          </a:solidFill>
          <a:ln w="19050">
            <a:solidFill>
              <a:schemeClr val="lt1"/>
            </a:solidFill>
          </a:ln>
          <a:effectLst/>
        </c:spPr>
      </c:pivotFmt>
      <c:pivotFmt>
        <c:idx val="7"/>
        <c:spPr>
          <a:solidFill>
            <a:schemeClr val="accent1">
              <a:lumMod val="60000"/>
              <a:lumOff val="40000"/>
            </a:schemeClr>
          </a:solidFill>
          <a:ln w="19050">
            <a:solidFill>
              <a:schemeClr val="lt1"/>
            </a:solidFill>
          </a:ln>
          <a:effectLst/>
        </c:spPr>
      </c:pivotFmt>
      <c:pivotFmt>
        <c:idx val="8"/>
        <c:spPr>
          <a:solidFill>
            <a:schemeClr val="accent2">
              <a:lumMod val="60000"/>
              <a:lumOff val="40000"/>
            </a:schemeClr>
          </a:solidFill>
          <a:ln w="19050">
            <a:solidFill>
              <a:schemeClr val="lt1"/>
            </a:solidFill>
          </a:ln>
          <a:effectLst/>
        </c:spPr>
      </c:pivotFmt>
      <c:pivotFmt>
        <c:idx val="9"/>
        <c:spPr>
          <a:solidFill>
            <a:schemeClr val="accent2"/>
          </a:solidFill>
          <a:ln w="19050">
            <a:solidFill>
              <a:schemeClr val="lt1"/>
            </a:solidFill>
          </a:ln>
          <a:effectLst/>
        </c:spPr>
      </c:pivotFmt>
      <c:pivotFmt>
        <c:idx val="1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0"/>
          <c:showCatName val="0"/>
          <c:showSerName val="0"/>
          <c:showPercent val="1"/>
          <c:showBubbleSize val="0"/>
          <c:extLst xmlns:c16r2="http://schemas.microsoft.com/office/drawing/2015/06/chart">
            <c:ext xmlns:c15="http://schemas.microsoft.com/office/drawing/2012/chart" uri="{CE6537A1-D6FC-4f65-9D91-7224C49458BB}"/>
          </c:extLst>
        </c:dLbl>
      </c:pivotFmt>
      <c:pivotFmt>
        <c:idx val="11"/>
        <c:spPr>
          <a:solidFill>
            <a:schemeClr val="accent1"/>
          </a:solidFill>
          <a:ln w="19050">
            <a:solidFill>
              <a:schemeClr val="lt1"/>
            </a:solidFill>
          </a:ln>
          <a:effectLst/>
        </c:spPr>
      </c:pivotFmt>
      <c:pivotFmt>
        <c:idx val="12"/>
        <c:spPr>
          <a:solidFill>
            <a:schemeClr val="accent1">
              <a:lumMod val="60000"/>
              <a:lumOff val="40000"/>
            </a:schemeClr>
          </a:solidFill>
          <a:ln w="19050">
            <a:solidFill>
              <a:schemeClr val="lt1"/>
            </a:solidFill>
          </a:ln>
          <a:effectLst/>
        </c:spPr>
      </c:pivotFmt>
      <c:pivotFmt>
        <c:idx val="13"/>
        <c:spPr>
          <a:solidFill>
            <a:schemeClr val="accent2">
              <a:lumMod val="60000"/>
              <a:lumOff val="40000"/>
            </a:schemeClr>
          </a:solidFill>
          <a:ln w="19050">
            <a:solidFill>
              <a:schemeClr val="lt1"/>
            </a:solidFill>
          </a:ln>
          <a:effectLst/>
        </c:spPr>
      </c:pivotFmt>
      <c:pivotFmt>
        <c:idx val="14"/>
        <c:spPr>
          <a:solidFill>
            <a:schemeClr val="accent2"/>
          </a:solidFill>
          <a:ln w="19050">
            <a:solidFill>
              <a:schemeClr val="lt1"/>
            </a:solidFill>
          </a:ln>
          <a:effectLst/>
        </c:spPr>
      </c:pivotFmt>
    </c:pivotFmts>
    <c:plotArea>
      <c:layout/>
      <c:pieChart>
        <c:varyColors val="1"/>
        <c:ser>
          <c:idx val="0"/>
          <c:order val="0"/>
          <c:tx>
            <c:strRef>
              <c:f>Analyses!$C$1262</c:f>
              <c:strCache>
                <c:ptCount val="1"/>
                <c:pt idx="0">
                  <c:v>Total</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3F7E-486C-9077-191BE5E4DEF9}"/>
              </c:ext>
            </c:extLst>
          </c:dPt>
          <c:dPt>
            <c:idx val="1"/>
            <c:bubble3D val="0"/>
            <c:spPr>
              <a:solidFill>
                <a:schemeClr val="accent1">
                  <a:lumMod val="60000"/>
                  <a:lumOff val="4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3-3F7E-486C-9077-191BE5E4DEF9}"/>
              </c:ext>
            </c:extLst>
          </c:dPt>
          <c:dPt>
            <c:idx val="2"/>
            <c:bubble3D val="0"/>
            <c:spPr>
              <a:solidFill>
                <a:schemeClr val="accent2">
                  <a:lumMod val="60000"/>
                  <a:lumOff val="4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5-3F7E-486C-9077-191BE5E4DEF9}"/>
              </c:ext>
            </c:extLst>
          </c:dPt>
          <c:dPt>
            <c:idx val="3"/>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7-3F7E-486C-9077-191BE5E4DEF9}"/>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Analyses!$B$1263:$B$1267</c:f>
              <c:strCache>
                <c:ptCount val="4"/>
                <c:pt idx="0">
                  <c:v>Non pas du tout</c:v>
                </c:pt>
                <c:pt idx="1">
                  <c:v>Non pas vraiment</c:v>
                </c:pt>
                <c:pt idx="2">
                  <c:v>Oui un peu</c:v>
                </c:pt>
                <c:pt idx="3">
                  <c:v>Oui tout à fait</c:v>
                </c:pt>
              </c:strCache>
            </c:strRef>
          </c:cat>
          <c:val>
            <c:numRef>
              <c:f>Analyses!$C$1263:$C$1267</c:f>
              <c:numCache>
                <c:formatCode>0</c:formatCode>
                <c:ptCount val="4"/>
                <c:pt idx="0">
                  <c:v>1</c:v>
                </c:pt>
                <c:pt idx="1">
                  <c:v>1</c:v>
                </c:pt>
                <c:pt idx="2">
                  <c:v>8</c:v>
                </c:pt>
                <c:pt idx="3">
                  <c:v>29</c:v>
                </c:pt>
              </c:numCache>
            </c:numRef>
          </c:val>
          <c:extLst xmlns:c16r2="http://schemas.microsoft.com/office/drawing/2015/06/chart">
            <c:ext xmlns:c16="http://schemas.microsoft.com/office/drawing/2014/chart" uri="{C3380CC4-5D6E-409C-BE32-E72D297353CC}">
              <c16:uniqueId val="{00000008-3F7E-486C-9077-191BE5E4DEF9}"/>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37.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pivotSource>
    <c:name>[Bas-Rhin.xlsx]Analyses!Tableau croisé dynamique74</c:name>
    <c:fmtId val="24"/>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dirty="0" err="1"/>
              <a:t>Avez-vous</a:t>
            </a:r>
            <a:r>
              <a:rPr lang="en-US" sz="1200" dirty="0"/>
              <a:t> </a:t>
            </a:r>
            <a:r>
              <a:rPr lang="en-US" sz="1200" dirty="0" err="1"/>
              <a:t>parlé</a:t>
            </a:r>
            <a:r>
              <a:rPr lang="en-US" sz="1200" dirty="0"/>
              <a:t> de </a:t>
            </a:r>
            <a:r>
              <a:rPr lang="en-US" sz="1200" dirty="0" err="1"/>
              <a:t>l’intervention</a:t>
            </a:r>
            <a:r>
              <a:rPr lang="en-US" sz="1200" dirty="0"/>
              <a:t> à </a:t>
            </a:r>
            <a:r>
              <a:rPr lang="en-US" sz="1200" dirty="0" err="1"/>
              <a:t>vos</a:t>
            </a:r>
            <a:r>
              <a:rPr lang="en-US" sz="1200" dirty="0"/>
              <a:t> </a:t>
            </a:r>
            <a:r>
              <a:rPr lang="en-US" sz="1200" dirty="0" err="1"/>
              <a:t>proches</a:t>
            </a:r>
            <a:r>
              <a:rPr lang="en-US" sz="1200" dirty="0"/>
              <a:t>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0"/>
          <c:showCatName val="0"/>
          <c:showSerName val="0"/>
          <c:showPercent val="1"/>
          <c:showBubbleSize val="0"/>
          <c:extLst xmlns:c16r2="http://schemas.microsoft.com/office/drawing/2015/06/chart">
            <c:ext xmlns:c15="http://schemas.microsoft.com/office/drawing/2012/chart" uri="{CE6537A1-D6FC-4f65-9D91-7224C49458BB}"/>
          </c:extLst>
        </c:dLbl>
      </c:pivotFmt>
      <c:pivotFmt>
        <c:idx val="1"/>
        <c:spPr>
          <a:solidFill>
            <a:schemeClr val="accent1"/>
          </a:solidFill>
          <a:ln w="19050">
            <a:solidFill>
              <a:schemeClr val="lt1"/>
            </a:solidFill>
          </a:ln>
          <a:effectLst/>
        </c:spPr>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0"/>
          <c:showCatName val="0"/>
          <c:showSerName val="0"/>
          <c:showPercent val="1"/>
          <c:showBubbleSize val="0"/>
          <c:extLst xmlns:c16r2="http://schemas.microsoft.com/office/drawing/2015/06/chart">
            <c:ext xmlns:c15="http://schemas.microsoft.com/office/drawing/2012/chart" uri="{CE6537A1-D6FC-4f65-9D91-7224C49458BB}"/>
          </c:extLst>
        </c:dLbl>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0"/>
          <c:showCatName val="0"/>
          <c:showSerName val="0"/>
          <c:showPercent val="1"/>
          <c:showBubbleSize val="0"/>
          <c:extLst xmlns:c16r2="http://schemas.microsoft.com/office/drawing/2015/06/chart">
            <c:ext xmlns:c15="http://schemas.microsoft.com/office/drawing/2012/chart" uri="{CE6537A1-D6FC-4f65-9D91-7224C49458BB}"/>
          </c:extLst>
        </c:dLbl>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s>
    <c:plotArea>
      <c:layout/>
      <c:pieChart>
        <c:varyColors val="1"/>
        <c:ser>
          <c:idx val="0"/>
          <c:order val="0"/>
          <c:tx>
            <c:strRef>
              <c:f>Analyses!$C$1211</c:f>
              <c:strCache>
                <c:ptCount val="1"/>
                <c:pt idx="0">
                  <c:v>Total</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475C-479B-857E-160B79DF3586}"/>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475C-479B-857E-160B79DF3586}"/>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Analyses!$B$1212:$B$1214</c:f>
              <c:strCache>
                <c:ptCount val="2"/>
                <c:pt idx="0">
                  <c:v>Non</c:v>
                </c:pt>
                <c:pt idx="1">
                  <c:v>Oui</c:v>
                </c:pt>
              </c:strCache>
            </c:strRef>
          </c:cat>
          <c:val>
            <c:numRef>
              <c:f>Analyses!$C$1212:$C$1214</c:f>
              <c:numCache>
                <c:formatCode>0</c:formatCode>
                <c:ptCount val="2"/>
                <c:pt idx="0">
                  <c:v>18</c:v>
                </c:pt>
                <c:pt idx="1">
                  <c:v>22</c:v>
                </c:pt>
              </c:numCache>
            </c:numRef>
          </c:val>
          <c:extLst xmlns:c16r2="http://schemas.microsoft.com/office/drawing/2015/06/chart">
            <c:ext xmlns:c16="http://schemas.microsoft.com/office/drawing/2014/chart" uri="{C3380CC4-5D6E-409C-BE32-E72D297353CC}">
              <c16:uniqueId val="{00000004-475C-479B-857E-160B79DF3586}"/>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38.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pivotSource>
    <c:name>[Bas-Rhin.xlsx]Analyses!Tableau croisé dynamique75</c:name>
    <c:fmtId val="23"/>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dirty="0" err="1"/>
              <a:t>Avez-vous</a:t>
            </a:r>
            <a:r>
              <a:rPr lang="en-US" sz="1200" dirty="0"/>
              <a:t> </a:t>
            </a:r>
            <a:r>
              <a:rPr lang="en-US" sz="1200" dirty="0" err="1"/>
              <a:t>transmis</a:t>
            </a:r>
            <a:r>
              <a:rPr lang="en-US" sz="1200" dirty="0"/>
              <a:t> les conseils </a:t>
            </a:r>
            <a:r>
              <a:rPr lang="en-US" sz="1200" dirty="0" err="1"/>
              <a:t>qu’on</a:t>
            </a:r>
            <a:r>
              <a:rPr lang="en-US" sz="1200" dirty="0"/>
              <a:t> </a:t>
            </a:r>
            <a:r>
              <a:rPr lang="en-US" sz="1200" dirty="0" err="1"/>
              <a:t>vous</a:t>
            </a:r>
            <a:r>
              <a:rPr lang="en-US" sz="1200" dirty="0"/>
              <a:t> a </a:t>
            </a:r>
            <a:r>
              <a:rPr lang="en-US" sz="1200" dirty="0" err="1"/>
              <a:t>donnés</a:t>
            </a:r>
            <a:r>
              <a:rPr lang="en-US" sz="1200" dirty="0"/>
              <a:t> à des gens que </a:t>
            </a:r>
            <a:r>
              <a:rPr lang="en-US" sz="1200" dirty="0" err="1"/>
              <a:t>vous</a:t>
            </a:r>
            <a:r>
              <a:rPr lang="en-US" sz="1200" dirty="0"/>
              <a:t> </a:t>
            </a:r>
            <a:r>
              <a:rPr lang="en-US" sz="1200" dirty="0" err="1"/>
              <a:t>connaissez</a:t>
            </a:r>
            <a:r>
              <a:rPr lang="en-US" sz="1200" dirty="0"/>
              <a:t>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0"/>
          <c:showCatName val="0"/>
          <c:showSerName val="0"/>
          <c:showPercent val="1"/>
          <c:showBubbleSize val="0"/>
          <c:extLst xmlns:c16r2="http://schemas.microsoft.com/office/drawing/2015/06/chart">
            <c:ext xmlns:c15="http://schemas.microsoft.com/office/drawing/2012/chart" uri="{CE6537A1-D6FC-4f65-9D91-7224C49458BB}"/>
          </c:extLst>
        </c:dLbl>
      </c:pivotFmt>
      <c:pivotFmt>
        <c:idx val="1"/>
        <c:spPr>
          <a:solidFill>
            <a:schemeClr val="accent1"/>
          </a:solidFill>
          <a:ln w="19050">
            <a:solidFill>
              <a:schemeClr val="lt1"/>
            </a:solidFill>
          </a:ln>
          <a:effectLst/>
        </c:spPr>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0"/>
          <c:showCatName val="0"/>
          <c:showSerName val="0"/>
          <c:showPercent val="1"/>
          <c:showBubbleSize val="0"/>
          <c:extLst xmlns:c16r2="http://schemas.microsoft.com/office/drawing/2015/06/chart">
            <c:ext xmlns:c15="http://schemas.microsoft.com/office/drawing/2012/chart" uri="{CE6537A1-D6FC-4f65-9D91-7224C49458BB}"/>
          </c:extLst>
        </c:dLbl>
      </c:pivotFmt>
      <c:pivotFmt>
        <c:idx val="4"/>
        <c:spPr>
          <a:solidFill>
            <a:schemeClr val="accent1"/>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0"/>
          <c:showCatName val="0"/>
          <c:showSerName val="0"/>
          <c:showPercent val="1"/>
          <c:showBubbleSize val="0"/>
          <c:extLst xmlns:c16r2="http://schemas.microsoft.com/office/drawing/2015/06/chart">
            <c:ext xmlns:c15="http://schemas.microsoft.com/office/drawing/2012/chart" uri="{CE6537A1-D6FC-4f65-9D91-7224C49458BB}"/>
          </c:extLst>
        </c:dLbl>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s>
    <c:plotArea>
      <c:layout/>
      <c:pieChart>
        <c:varyColors val="1"/>
        <c:ser>
          <c:idx val="0"/>
          <c:order val="0"/>
          <c:tx>
            <c:strRef>
              <c:f>Analyses!$K$1211</c:f>
              <c:strCache>
                <c:ptCount val="1"/>
                <c:pt idx="0">
                  <c:v>Total</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57CF-422A-ACCD-3F49BE8EEED3}"/>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57CF-422A-ACCD-3F49BE8EEED3}"/>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Analyses!$J$1212:$J$1214</c:f>
              <c:strCache>
                <c:ptCount val="2"/>
                <c:pt idx="0">
                  <c:v>Non</c:v>
                </c:pt>
                <c:pt idx="1">
                  <c:v>Oui</c:v>
                </c:pt>
              </c:strCache>
            </c:strRef>
          </c:cat>
          <c:val>
            <c:numRef>
              <c:f>Analyses!$K$1212:$K$1214</c:f>
              <c:numCache>
                <c:formatCode>0</c:formatCode>
                <c:ptCount val="2"/>
                <c:pt idx="0">
                  <c:v>21</c:v>
                </c:pt>
                <c:pt idx="1">
                  <c:v>19</c:v>
                </c:pt>
              </c:numCache>
            </c:numRef>
          </c:val>
          <c:extLst xmlns:c16r2="http://schemas.microsoft.com/office/drawing/2015/06/chart">
            <c:ext xmlns:c16="http://schemas.microsoft.com/office/drawing/2014/chart" uri="{C3380CC4-5D6E-409C-BE32-E72D297353CC}">
              <c16:uniqueId val="{00000004-57CF-422A-ACCD-3F49BE8EEED3}"/>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pivotSource>
    <c:name>[Bas-Rhin.xlsx]Analyses!Tableau croisé dynamique6</c:name>
    <c:fmtId val="14"/>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a:t>Nombre de personnes rattachées</a:t>
            </a:r>
            <a:r>
              <a:rPr lang="en-US" sz="1200" baseline="0"/>
              <a:t> au foyer</a:t>
            </a:r>
            <a:endParaRPr lang="en-US" sz="120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2">
              <a:lumMod val="60000"/>
              <a:lumOff val="40000"/>
            </a:schemeClr>
          </a:solidFill>
          <a:ln w="19050">
            <a:solidFill>
              <a:schemeClr val="lt1"/>
            </a:solidFill>
          </a:ln>
          <a:effectLst/>
        </c:spPr>
      </c:pivotFmt>
      <c:pivotFmt>
        <c:idx val="2"/>
        <c:spPr>
          <a:solidFill>
            <a:schemeClr val="accent2">
              <a:lumMod val="40000"/>
              <a:lumOff val="60000"/>
            </a:schemeClr>
          </a:solidFill>
          <a:ln w="19050">
            <a:solidFill>
              <a:schemeClr val="lt1"/>
            </a:solidFill>
          </a:ln>
          <a:effectLst/>
        </c:spPr>
      </c:pivotFmt>
      <c:pivotFmt>
        <c:idx val="3"/>
        <c:spPr>
          <a:solidFill>
            <a:schemeClr val="accent2">
              <a:lumMod val="20000"/>
              <a:lumOff val="80000"/>
            </a:schemeClr>
          </a:solidFill>
          <a:ln w="19050">
            <a:solidFill>
              <a:schemeClr val="lt1"/>
            </a:solidFill>
          </a:ln>
          <a:effectLst/>
        </c:spPr>
      </c:pivotFmt>
      <c:pivotFmt>
        <c:idx val="4"/>
        <c:spPr>
          <a:solidFill>
            <a:schemeClr val="accent1">
              <a:lumMod val="20000"/>
              <a:lumOff val="80000"/>
            </a:schemeClr>
          </a:solidFill>
          <a:ln w="19050">
            <a:solidFill>
              <a:schemeClr val="lt1"/>
            </a:solidFill>
          </a:ln>
          <a:effectLst/>
        </c:spPr>
      </c:pivotFmt>
      <c:pivotFmt>
        <c:idx val="5"/>
        <c:spPr>
          <a:solidFill>
            <a:schemeClr val="tx2">
              <a:lumMod val="20000"/>
              <a:lumOff val="80000"/>
            </a:schemeClr>
          </a:solidFill>
          <a:ln w="19050">
            <a:solidFill>
              <a:schemeClr val="lt1"/>
            </a:solidFill>
          </a:ln>
          <a:effectLst/>
        </c:spPr>
      </c:pivotFmt>
      <c:pivotFmt>
        <c:idx val="6"/>
        <c:spPr>
          <a:solidFill>
            <a:schemeClr val="bg1">
              <a:lumMod val="95000"/>
            </a:schemeClr>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0"/>
        <c:spPr>
          <a:solidFill>
            <a:schemeClr val="accent1"/>
          </a:solidFill>
          <a:ln w="19050">
            <a:solidFill>
              <a:schemeClr val="lt1"/>
            </a:solidFill>
          </a:ln>
          <a:effectLst/>
        </c:spPr>
      </c:pivotFmt>
      <c:pivotFmt>
        <c:idx val="11"/>
        <c:spPr>
          <a:solidFill>
            <a:schemeClr val="accent1"/>
          </a:solidFill>
          <a:ln w="19050">
            <a:solidFill>
              <a:schemeClr val="lt1"/>
            </a:solidFill>
          </a:ln>
          <a:effectLst/>
        </c:spPr>
      </c:pivotFmt>
      <c:pivotFmt>
        <c:idx val="12"/>
        <c:spPr>
          <a:solidFill>
            <a:schemeClr val="accent2">
              <a:lumMod val="60000"/>
              <a:lumOff val="40000"/>
            </a:schemeClr>
          </a:solidFill>
          <a:ln w="19050">
            <a:solidFill>
              <a:schemeClr val="lt1"/>
            </a:solidFill>
          </a:ln>
          <a:effectLst/>
        </c:spPr>
      </c:pivotFmt>
      <c:pivotFmt>
        <c:idx val="13"/>
        <c:spPr>
          <a:solidFill>
            <a:schemeClr val="accent2">
              <a:lumMod val="40000"/>
              <a:lumOff val="60000"/>
            </a:schemeClr>
          </a:solidFill>
          <a:ln w="19050">
            <a:solidFill>
              <a:schemeClr val="lt1"/>
            </a:solidFill>
          </a:ln>
          <a:effectLst/>
        </c:spPr>
      </c:pivotFmt>
      <c:pivotFmt>
        <c:idx val="14"/>
        <c:spPr>
          <a:solidFill>
            <a:schemeClr val="accent2">
              <a:lumMod val="20000"/>
              <a:lumOff val="80000"/>
            </a:schemeClr>
          </a:solidFill>
          <a:ln w="19050">
            <a:solidFill>
              <a:schemeClr val="lt1"/>
            </a:solidFill>
          </a:ln>
          <a:effectLst/>
        </c:spPr>
      </c:pivotFmt>
      <c:pivotFmt>
        <c:idx val="15"/>
        <c:spPr>
          <a:solidFill>
            <a:schemeClr val="tx2">
              <a:lumMod val="20000"/>
              <a:lumOff val="80000"/>
            </a:schemeClr>
          </a:solidFill>
          <a:ln w="19050">
            <a:solidFill>
              <a:schemeClr val="lt1"/>
            </a:solidFill>
          </a:ln>
          <a:effectLst/>
        </c:spPr>
      </c:pivotFmt>
      <c:pivotFmt>
        <c:idx val="1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7"/>
        <c:spPr>
          <a:solidFill>
            <a:schemeClr val="accent1"/>
          </a:solidFill>
          <a:ln w="19050">
            <a:solidFill>
              <a:schemeClr val="lt1"/>
            </a:solidFill>
          </a:ln>
          <a:effectLst/>
        </c:spPr>
      </c:pivotFmt>
      <c:pivotFmt>
        <c:idx val="18"/>
        <c:spPr>
          <a:solidFill>
            <a:schemeClr val="accent1"/>
          </a:solidFill>
          <a:ln w="19050">
            <a:solidFill>
              <a:schemeClr val="lt1"/>
            </a:solidFill>
          </a:ln>
          <a:effectLst/>
        </c:spPr>
      </c:pivotFmt>
      <c:pivotFmt>
        <c:idx val="19"/>
        <c:spPr>
          <a:solidFill>
            <a:schemeClr val="accent2">
              <a:lumMod val="60000"/>
              <a:lumOff val="40000"/>
            </a:schemeClr>
          </a:solidFill>
          <a:ln w="19050">
            <a:solidFill>
              <a:schemeClr val="lt1"/>
            </a:solidFill>
          </a:ln>
          <a:effectLst/>
        </c:spPr>
      </c:pivotFmt>
      <c:pivotFmt>
        <c:idx val="20"/>
        <c:spPr>
          <a:solidFill>
            <a:schemeClr val="accent2">
              <a:lumMod val="40000"/>
              <a:lumOff val="60000"/>
            </a:schemeClr>
          </a:solidFill>
          <a:ln w="19050">
            <a:solidFill>
              <a:schemeClr val="lt1"/>
            </a:solidFill>
          </a:ln>
          <a:effectLst/>
        </c:spPr>
      </c:pivotFmt>
      <c:pivotFmt>
        <c:idx val="21"/>
        <c:spPr>
          <a:solidFill>
            <a:schemeClr val="accent2">
              <a:lumMod val="20000"/>
              <a:lumOff val="80000"/>
            </a:schemeClr>
          </a:solidFill>
          <a:ln w="19050">
            <a:solidFill>
              <a:schemeClr val="lt1"/>
            </a:solidFill>
          </a:ln>
          <a:effectLst/>
        </c:spPr>
      </c:pivotFmt>
      <c:pivotFmt>
        <c:idx val="22"/>
        <c:spPr>
          <a:solidFill>
            <a:schemeClr val="tx2">
              <a:lumMod val="20000"/>
              <a:lumOff val="80000"/>
            </a:schemeClr>
          </a:solidFill>
          <a:ln w="19050">
            <a:solidFill>
              <a:schemeClr val="lt1"/>
            </a:solidFill>
          </a:ln>
          <a:effectLst/>
        </c:spPr>
      </c:pivotFmt>
    </c:pivotFmts>
    <c:plotArea>
      <c:layout/>
      <c:barChart>
        <c:barDir val="col"/>
        <c:grouping val="clustered"/>
        <c:varyColors val="0"/>
        <c:ser>
          <c:idx val="0"/>
          <c:order val="0"/>
          <c:tx>
            <c:strRef>
              <c:f>Analyses!$C$138</c:f>
              <c:strCache>
                <c:ptCount val="1"/>
                <c:pt idx="0">
                  <c:v>Total</c:v>
                </c:pt>
              </c:strCache>
            </c:strRef>
          </c:tx>
          <c:spPr>
            <a:solidFill>
              <a:schemeClr val="accent1"/>
            </a:solidFill>
            <a:ln w="19050">
              <a:solidFill>
                <a:schemeClr val="lt1"/>
              </a:solidFill>
            </a:ln>
            <a:effectLst/>
          </c:spPr>
          <c:invertIfNegative val="0"/>
          <c:dPt>
            <c:idx val="0"/>
            <c:invertIfNegative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A057-4079-B5F8-3778560E3836}"/>
              </c:ext>
            </c:extLst>
          </c:dPt>
          <c:dPt>
            <c:idx val="1"/>
            <c:invertIfNegative val="0"/>
            <c:bubble3D val="0"/>
            <c:spPr>
              <a:solidFill>
                <a:schemeClr val="accent1">
                  <a:lumMod val="60000"/>
                  <a:lumOff val="4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3-A057-4079-B5F8-3778560E3836}"/>
              </c:ext>
            </c:extLst>
          </c:dPt>
          <c:dPt>
            <c:idx val="2"/>
            <c:invertIfNegative val="0"/>
            <c:bubble3D val="0"/>
            <c:spPr>
              <a:solidFill>
                <a:schemeClr val="accent2">
                  <a:lumMod val="60000"/>
                  <a:lumOff val="4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5-A057-4079-B5F8-3778560E3836}"/>
              </c:ext>
            </c:extLst>
          </c:dPt>
          <c:dPt>
            <c:idx val="3"/>
            <c:invertIfNegative val="0"/>
            <c:bubble3D val="0"/>
            <c:spPr>
              <a:solidFill>
                <a:schemeClr val="accent2">
                  <a:lumMod val="40000"/>
                  <a:lumOff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7-A057-4079-B5F8-3778560E3836}"/>
              </c:ext>
            </c:extLst>
          </c:dPt>
          <c:dPt>
            <c:idx val="4"/>
            <c:invertIfNegative val="0"/>
            <c:bubble3D val="0"/>
            <c:spPr>
              <a:solidFill>
                <a:schemeClr val="accent2">
                  <a:lumMod val="20000"/>
                  <a:lumOff val="8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9-A057-4079-B5F8-3778560E3836}"/>
              </c:ext>
            </c:extLst>
          </c:dPt>
          <c:dPt>
            <c:idx val="5"/>
            <c:invertIfNegative val="0"/>
            <c:bubble3D val="0"/>
            <c:spPr>
              <a:solidFill>
                <a:schemeClr val="tx2">
                  <a:lumMod val="20000"/>
                  <a:lumOff val="8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B-A057-4079-B5F8-3778560E3836}"/>
              </c:ext>
            </c:extLst>
          </c:dPt>
          <c:dPt>
            <c:idx val="6"/>
            <c:invertIfNegative val="0"/>
            <c:bubble3D val="0"/>
            <c:extLst xmlns:c16r2="http://schemas.microsoft.com/office/drawing/2015/06/chart">
              <c:ext xmlns:c16="http://schemas.microsoft.com/office/drawing/2014/chart" uri="{C3380CC4-5D6E-409C-BE32-E72D297353CC}">
                <c16:uniqueId val="{0000000C-A057-4079-B5F8-3778560E3836}"/>
              </c:ext>
            </c:extLst>
          </c:dPt>
          <c:dPt>
            <c:idx val="7"/>
            <c:invertIfNegative val="0"/>
            <c:bubble3D val="0"/>
            <c:extLst xmlns:c16r2="http://schemas.microsoft.com/office/drawing/2015/06/chart">
              <c:ext xmlns:c16="http://schemas.microsoft.com/office/drawing/2014/chart" uri="{C3380CC4-5D6E-409C-BE32-E72D297353CC}">
                <c16:uniqueId val="{0000000D-A057-4079-B5F8-3778560E3836}"/>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Analyses!$B$139:$B$145</c:f>
              <c:strCache>
                <c:ptCount val="6"/>
                <c:pt idx="0">
                  <c:v>1</c:v>
                </c:pt>
                <c:pt idx="1">
                  <c:v>2</c:v>
                </c:pt>
                <c:pt idx="2">
                  <c:v>3</c:v>
                </c:pt>
                <c:pt idx="3">
                  <c:v>4</c:v>
                </c:pt>
                <c:pt idx="4">
                  <c:v>5</c:v>
                </c:pt>
                <c:pt idx="5">
                  <c:v>7</c:v>
                </c:pt>
              </c:strCache>
            </c:strRef>
          </c:cat>
          <c:val>
            <c:numRef>
              <c:f>Analyses!$C$139:$C$145</c:f>
              <c:numCache>
                <c:formatCode>0</c:formatCode>
                <c:ptCount val="6"/>
                <c:pt idx="0">
                  <c:v>8</c:v>
                </c:pt>
                <c:pt idx="1">
                  <c:v>8</c:v>
                </c:pt>
                <c:pt idx="2">
                  <c:v>6</c:v>
                </c:pt>
                <c:pt idx="3">
                  <c:v>3</c:v>
                </c:pt>
                <c:pt idx="4">
                  <c:v>1</c:v>
                </c:pt>
                <c:pt idx="5">
                  <c:v>1</c:v>
                </c:pt>
              </c:numCache>
            </c:numRef>
          </c:val>
          <c:extLst xmlns:c16r2="http://schemas.microsoft.com/office/drawing/2015/06/chart">
            <c:ext xmlns:c16="http://schemas.microsoft.com/office/drawing/2014/chart" uri="{C3380CC4-5D6E-409C-BE32-E72D297353CC}">
              <c16:uniqueId val="{0000000E-A057-4079-B5F8-3778560E3836}"/>
            </c:ext>
          </c:extLst>
        </c:ser>
        <c:dLbls>
          <c:showLegendKey val="0"/>
          <c:showVal val="0"/>
          <c:showCatName val="0"/>
          <c:showSerName val="0"/>
          <c:showPercent val="0"/>
          <c:showBubbleSize val="0"/>
        </c:dLbls>
        <c:gapWidth val="100"/>
        <c:axId val="463105456"/>
        <c:axId val="463110160"/>
      </c:barChart>
      <c:catAx>
        <c:axId val="463105456"/>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463110160"/>
        <c:crosses val="autoZero"/>
        <c:auto val="1"/>
        <c:lblAlgn val="ctr"/>
        <c:lblOffset val="100"/>
        <c:noMultiLvlLbl val="0"/>
      </c:catAx>
      <c:valAx>
        <c:axId val="463110160"/>
        <c:scaling>
          <c:orientation val="minMax"/>
        </c:scaling>
        <c:delete val="1"/>
        <c:axPos val="l"/>
        <c:numFmt formatCode="0" sourceLinked="1"/>
        <c:majorTickMark val="out"/>
        <c:minorTickMark val="none"/>
        <c:tickLblPos val="nextTo"/>
        <c:crossAx val="463105456"/>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5.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pivotSource>
    <c:name>[Bas-Rhin.xlsx]Analyses!Tableau croisé dynamique5</c:name>
    <c:fmtId val="15"/>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a:t>Composition</a:t>
            </a:r>
            <a:r>
              <a:rPr lang="en-US" sz="1200" baseline="0"/>
              <a:t> du ménage</a:t>
            </a:r>
            <a:endParaRPr lang="en-US" sz="120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0"/>
          <c:showCatName val="0"/>
          <c:showSerName val="0"/>
          <c:showPercent val="1"/>
          <c:showBubbleSize val="0"/>
          <c:extLst xmlns:c16r2="http://schemas.microsoft.com/office/drawing/2015/06/chart">
            <c:ext xmlns:c15="http://schemas.microsoft.com/office/drawing/2012/chart" uri="{CE6537A1-D6FC-4f65-9D91-7224C49458BB}"/>
          </c:extLst>
        </c:dLbl>
      </c:pivotFmt>
      <c:pivotFmt>
        <c:idx val="1"/>
        <c:spPr>
          <a:solidFill>
            <a:schemeClr val="accent1"/>
          </a:solidFill>
          <a:ln w="19050">
            <a:solidFill>
              <a:schemeClr val="lt1"/>
            </a:solidFill>
          </a:ln>
          <a:effectLst/>
        </c:spPr>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4">
              <a:lumMod val="60000"/>
              <a:lumOff val="40000"/>
            </a:schemeClr>
          </a:solidFill>
          <a:ln w="19050">
            <a:solidFill>
              <a:schemeClr val="lt1"/>
            </a:solidFill>
          </a:ln>
          <a:effectLst/>
        </c:spPr>
      </c:pivotFmt>
      <c:pivotFmt>
        <c:idx val="5"/>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0"/>
          <c:showCatName val="0"/>
          <c:showSerName val="0"/>
          <c:showPercent val="1"/>
          <c:showBubbleSize val="0"/>
          <c:extLst xmlns:c16r2="http://schemas.microsoft.com/office/drawing/2015/06/chart">
            <c:ext xmlns:c15="http://schemas.microsoft.com/office/drawing/2012/chart" uri="{CE6537A1-D6FC-4f65-9D91-7224C49458BB}"/>
          </c:extLst>
        </c:dLbl>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4">
              <a:lumMod val="60000"/>
              <a:lumOff val="40000"/>
            </a:schemeClr>
          </a:solidFill>
          <a:ln w="19050">
            <a:solidFill>
              <a:schemeClr val="lt1"/>
            </a:solidFill>
          </a:ln>
          <a:effectLst/>
        </c:spPr>
      </c:pivotFmt>
      <c:pivotFmt>
        <c:idx val="1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0"/>
          <c:showCatName val="0"/>
          <c:showSerName val="0"/>
          <c:showPercent val="1"/>
          <c:showBubbleSize val="0"/>
          <c:extLst xmlns:c16r2="http://schemas.microsoft.com/office/drawing/2015/06/chart">
            <c:ext xmlns:c15="http://schemas.microsoft.com/office/drawing/2012/chart" uri="{CE6537A1-D6FC-4f65-9D91-7224C49458BB}"/>
          </c:extLst>
        </c:dLbl>
      </c:pivotFmt>
      <c:pivotFmt>
        <c:idx val="11"/>
        <c:spPr>
          <a:solidFill>
            <a:schemeClr val="accent1"/>
          </a:solidFill>
          <a:ln w="19050">
            <a:solidFill>
              <a:schemeClr val="lt1"/>
            </a:solidFill>
          </a:ln>
          <a:effectLst/>
        </c:spPr>
      </c:pivotFmt>
      <c:pivotFmt>
        <c:idx val="12"/>
        <c:spPr>
          <a:solidFill>
            <a:schemeClr val="accent1"/>
          </a:solidFill>
          <a:ln w="19050">
            <a:solidFill>
              <a:schemeClr val="lt1"/>
            </a:solidFill>
          </a:ln>
          <a:effectLst/>
        </c:spPr>
      </c:pivotFmt>
      <c:pivotFmt>
        <c:idx val="13"/>
        <c:spPr>
          <a:solidFill>
            <a:schemeClr val="accent1"/>
          </a:solidFill>
          <a:ln w="19050">
            <a:solidFill>
              <a:schemeClr val="lt1"/>
            </a:solidFill>
          </a:ln>
          <a:effectLst/>
        </c:spPr>
      </c:pivotFmt>
      <c:pivotFmt>
        <c:idx val="14"/>
        <c:spPr>
          <a:solidFill>
            <a:schemeClr val="accent4">
              <a:lumMod val="60000"/>
              <a:lumOff val="40000"/>
            </a:schemeClr>
          </a:solidFill>
          <a:ln w="19050">
            <a:solidFill>
              <a:schemeClr val="lt1"/>
            </a:solidFill>
          </a:ln>
          <a:effectLst/>
        </c:spPr>
      </c:pivotFmt>
    </c:pivotFmts>
    <c:plotArea>
      <c:layout/>
      <c:pieChart>
        <c:varyColors val="1"/>
        <c:ser>
          <c:idx val="0"/>
          <c:order val="0"/>
          <c:tx>
            <c:strRef>
              <c:f>Analyses!$C$123</c:f>
              <c:strCache>
                <c:ptCount val="1"/>
                <c:pt idx="0">
                  <c:v>Total</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2FDB-49D6-9C1B-22DA422F3A94}"/>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2FDB-49D6-9C1B-22DA422F3A94}"/>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2FDB-49D6-9C1B-22DA422F3A94}"/>
              </c:ext>
            </c:extLst>
          </c:dPt>
          <c:dPt>
            <c:idx val="3"/>
            <c:bubble3D val="0"/>
            <c:spPr>
              <a:solidFill>
                <a:schemeClr val="accent4"/>
              </a:solidFill>
              <a:ln w="19050">
                <a:solidFill>
                  <a:schemeClr val="lt1"/>
                </a:solidFill>
              </a:ln>
              <a:effectLst/>
            </c:spPr>
            <c:extLst xmlns:c16r2="http://schemas.microsoft.com/office/drawing/2015/06/chart">
              <c:ext xmlns:c16="http://schemas.microsoft.com/office/drawing/2014/chart" uri="{C3380CC4-5D6E-409C-BE32-E72D297353CC}">
                <c16:uniqueId val="{00000007-2FDB-49D6-9C1B-22DA422F3A94}"/>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Analyses!$B$124:$B$128</c:f>
              <c:strCache>
                <c:ptCount val="4"/>
                <c:pt idx="0">
                  <c:v>Couple avec enfant(s)</c:v>
                </c:pt>
                <c:pt idx="1">
                  <c:v>Couple sans enfant(s)</c:v>
                </c:pt>
                <c:pt idx="2">
                  <c:v>Famille monoparentale</c:v>
                </c:pt>
                <c:pt idx="3">
                  <c:v>Seul(e)</c:v>
                </c:pt>
              </c:strCache>
            </c:strRef>
          </c:cat>
          <c:val>
            <c:numRef>
              <c:f>Analyses!$C$124:$C$128</c:f>
              <c:numCache>
                <c:formatCode>0</c:formatCode>
                <c:ptCount val="4"/>
                <c:pt idx="0">
                  <c:v>5</c:v>
                </c:pt>
                <c:pt idx="1">
                  <c:v>4</c:v>
                </c:pt>
                <c:pt idx="2">
                  <c:v>7</c:v>
                </c:pt>
                <c:pt idx="3">
                  <c:v>10</c:v>
                </c:pt>
              </c:numCache>
            </c:numRef>
          </c:val>
          <c:extLst xmlns:c16r2="http://schemas.microsoft.com/office/drawing/2015/06/chart">
            <c:ext xmlns:c16="http://schemas.microsoft.com/office/drawing/2014/chart" uri="{C3380CC4-5D6E-409C-BE32-E72D297353CC}">
              <c16:uniqueId val="{00000008-2FDB-49D6-9C1B-22DA422F3A94}"/>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6.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fr-FR" sz="1200" dirty="0"/>
              <a:t>Pourriez-vous nous dire si, à l’issue de notre visite, vous avez échangé avec certains d'entre eux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barChart>
        <c:barDir val="bar"/>
        <c:grouping val="clustered"/>
        <c:varyColors val="0"/>
        <c:ser>
          <c:idx val="0"/>
          <c:order val="0"/>
          <c:spPr>
            <a:solidFill>
              <a:schemeClr val="accent1"/>
            </a:solidFill>
            <a:ln>
              <a:noFill/>
            </a:ln>
            <a:effectLst/>
          </c:spPr>
          <c:invertIfNegative val="0"/>
          <c:dPt>
            <c:idx val="0"/>
            <c:invertIfNegative val="0"/>
            <c:bubble3D val="0"/>
            <c:spPr>
              <a:solidFill>
                <a:schemeClr val="bg1">
                  <a:lumMod val="85000"/>
                </a:schemeClr>
              </a:solidFill>
              <a:ln>
                <a:noFill/>
              </a:ln>
              <a:effectLst/>
            </c:spPr>
            <c:extLst xmlns:c16r2="http://schemas.microsoft.com/office/drawing/2015/06/chart">
              <c:ext xmlns:c16="http://schemas.microsoft.com/office/drawing/2014/chart" uri="{C3380CC4-5D6E-409C-BE32-E72D297353CC}">
                <c16:uniqueId val="{00000001-82C3-4E6B-A3BA-31E36C03DB40}"/>
              </c:ext>
            </c:extLst>
          </c:dPt>
          <c:dPt>
            <c:idx val="1"/>
            <c:invertIfNegative val="0"/>
            <c:bubble3D val="0"/>
            <c:spPr>
              <a:solidFill>
                <a:schemeClr val="bg1">
                  <a:lumMod val="85000"/>
                </a:schemeClr>
              </a:solidFill>
              <a:ln>
                <a:noFill/>
              </a:ln>
              <a:effectLst/>
            </c:spPr>
            <c:extLst xmlns:c16r2="http://schemas.microsoft.com/office/drawing/2015/06/chart">
              <c:ext xmlns:c16="http://schemas.microsoft.com/office/drawing/2014/chart" uri="{C3380CC4-5D6E-409C-BE32-E72D297353CC}">
                <c16:uniqueId val="{00000003-82C3-4E6B-A3BA-31E36C03DB40}"/>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Analyses!$B$377:$B$388</c:f>
              <c:strCache>
                <c:ptCount val="4"/>
                <c:pt idx="0">
                  <c:v>Aucune réponse</c:v>
                </c:pt>
                <c:pt idx="1">
                  <c:v>Aucune de ces personnes ou sans lien avec la visite</c:v>
                </c:pt>
                <c:pt idx="2">
                  <c:v>Fournisseur d'énergie</c:v>
                </c:pt>
                <c:pt idx="3">
                  <c:v>Travailleur social (CAF, MSA, CCAS, Conseil Départemental, etc.)</c:v>
                </c:pt>
              </c:strCache>
              <c:extLst xmlns:c16r2="http://schemas.microsoft.com/office/drawing/2015/06/chart"/>
            </c:strRef>
          </c:cat>
          <c:val>
            <c:numRef>
              <c:f>Analyses!$C$377:$C$388</c:f>
              <c:numCache>
                <c:formatCode>0</c:formatCode>
                <c:ptCount val="4"/>
                <c:pt idx="0">
                  <c:v>3</c:v>
                </c:pt>
                <c:pt idx="1">
                  <c:v>1</c:v>
                </c:pt>
                <c:pt idx="2">
                  <c:v>2</c:v>
                </c:pt>
                <c:pt idx="3">
                  <c:v>21</c:v>
                </c:pt>
              </c:numCache>
              <c:extLst xmlns:c16r2="http://schemas.microsoft.com/office/drawing/2015/06/chart"/>
            </c:numRef>
          </c:val>
          <c:extLst xmlns:c16r2="http://schemas.microsoft.com/office/drawing/2015/06/chart">
            <c:ext xmlns:c16="http://schemas.microsoft.com/office/drawing/2014/chart" uri="{C3380CC4-5D6E-409C-BE32-E72D297353CC}">
              <c16:uniqueId val="{00000004-82C3-4E6B-A3BA-31E36C03DB40}"/>
            </c:ext>
          </c:extLst>
        </c:ser>
        <c:dLbls>
          <c:dLblPos val="outEnd"/>
          <c:showLegendKey val="0"/>
          <c:showVal val="1"/>
          <c:showCatName val="0"/>
          <c:showSerName val="0"/>
          <c:showPercent val="0"/>
          <c:showBubbleSize val="0"/>
        </c:dLbls>
        <c:gapWidth val="182"/>
        <c:axId val="463102712"/>
        <c:axId val="463103104"/>
      </c:barChart>
      <c:catAx>
        <c:axId val="463102712"/>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463103104"/>
        <c:crosses val="autoZero"/>
        <c:auto val="1"/>
        <c:lblAlgn val="ctr"/>
        <c:lblOffset val="100"/>
        <c:noMultiLvlLbl val="0"/>
      </c:catAx>
      <c:valAx>
        <c:axId val="463103104"/>
        <c:scaling>
          <c:orientation val="minMax"/>
        </c:scaling>
        <c:delete val="1"/>
        <c:axPos val="b"/>
        <c:numFmt formatCode="0" sourceLinked="1"/>
        <c:majorTickMark val="out"/>
        <c:minorTickMark val="none"/>
        <c:tickLblPos val="nextTo"/>
        <c:crossAx val="463102712"/>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pivotSource>
    <c:name>[Bas-Rhin.xlsx]Analyses!Tableau croisé dynamique58</c:name>
    <c:fmtId val="19"/>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dirty="0"/>
              <a:t>Suite à </a:t>
            </a:r>
            <a:r>
              <a:rPr lang="en-US" sz="1200" dirty="0" err="1"/>
              <a:t>notre</a:t>
            </a:r>
            <a:r>
              <a:rPr lang="en-US" sz="1200" dirty="0"/>
              <a:t> </a:t>
            </a:r>
            <a:r>
              <a:rPr lang="en-US" sz="1200" dirty="0" err="1"/>
              <a:t>visite</a:t>
            </a:r>
            <a:r>
              <a:rPr lang="en-US" sz="1200" dirty="0"/>
              <a:t>, </a:t>
            </a:r>
            <a:r>
              <a:rPr lang="en-US" sz="1200" dirty="0" err="1"/>
              <a:t>diriez-vous</a:t>
            </a:r>
            <a:r>
              <a:rPr lang="en-US" sz="1200" dirty="0"/>
              <a:t> que les relations avec </a:t>
            </a:r>
            <a:r>
              <a:rPr lang="en-US" sz="1200" dirty="0" err="1"/>
              <a:t>votre</a:t>
            </a:r>
            <a:r>
              <a:rPr lang="en-US" sz="1200" dirty="0"/>
              <a:t> </a:t>
            </a:r>
            <a:r>
              <a:rPr lang="en-US" sz="1200" dirty="0" err="1"/>
              <a:t>bailleur</a:t>
            </a:r>
            <a:r>
              <a:rPr lang="en-US" sz="1200" dirty="0"/>
              <a:t> </a:t>
            </a:r>
            <a:r>
              <a:rPr lang="en-US" sz="1200" dirty="0" err="1"/>
              <a:t>ou</a:t>
            </a:r>
            <a:r>
              <a:rPr lang="en-US" sz="1200" dirty="0"/>
              <a:t> </a:t>
            </a:r>
            <a:r>
              <a:rPr lang="en-US" sz="1200" dirty="0" err="1"/>
              <a:t>votre</a:t>
            </a:r>
            <a:r>
              <a:rPr lang="en-US" sz="1200" dirty="0"/>
              <a:t> propriétaire se </a:t>
            </a:r>
            <a:r>
              <a:rPr lang="en-US" sz="1200" dirty="0" err="1"/>
              <a:t>sont</a:t>
            </a:r>
            <a:r>
              <a:rPr lang="en-US" sz="1200" dirty="0"/>
              <a:t> </a:t>
            </a:r>
            <a:r>
              <a:rPr lang="en-US" sz="1200" dirty="0" err="1"/>
              <a:t>améliorées</a:t>
            </a:r>
            <a:r>
              <a:rPr lang="en-US" sz="1200" dirty="0"/>
              <a:t>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1"/>
          </a:solidFill>
          <a:ln w="19050">
            <a:solidFill>
              <a:schemeClr val="lt1"/>
            </a:solidFill>
          </a:ln>
          <a:effectLst/>
        </c:spPr>
      </c:pivotFmt>
      <c:pivotFmt>
        <c:idx val="2"/>
        <c:spPr>
          <a:solidFill>
            <a:schemeClr val="accent1">
              <a:lumMod val="40000"/>
              <a:lumOff val="60000"/>
            </a:schemeClr>
          </a:solidFill>
          <a:ln w="19050">
            <a:solidFill>
              <a:schemeClr val="lt1"/>
            </a:solidFill>
          </a:ln>
          <a:effectLst/>
        </c:spPr>
      </c:pivotFmt>
      <c:pivotFmt>
        <c:idx val="3"/>
        <c:spPr>
          <a:solidFill>
            <a:schemeClr val="accent2">
              <a:lumMod val="40000"/>
              <a:lumOff val="60000"/>
            </a:schemeClr>
          </a:solidFill>
          <a:ln w="19050">
            <a:solidFill>
              <a:schemeClr val="lt1"/>
            </a:solidFill>
          </a:ln>
          <a:effectLst/>
        </c:spPr>
      </c:pivotFmt>
      <c:pivotFmt>
        <c:idx val="4"/>
        <c:spPr>
          <a:solidFill>
            <a:schemeClr val="accent2"/>
          </a:solidFill>
          <a:ln w="19050">
            <a:solidFill>
              <a:schemeClr val="lt1"/>
            </a:solidFill>
          </a:ln>
          <a:effectLst/>
        </c:spPr>
      </c:pivotFmt>
      <c:pivotFmt>
        <c:idx val="5"/>
        <c:spPr>
          <a:solidFill>
            <a:schemeClr val="bg1">
              <a:lumMod val="85000"/>
            </a:schemeClr>
          </a:solidFill>
          <a:ln w="19050">
            <a:solidFill>
              <a:schemeClr val="lt1"/>
            </a:solidFill>
          </a:ln>
          <a:effectLst/>
        </c:spPr>
      </c:pivotFmt>
      <c:pivotFmt>
        <c:idx val="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7"/>
        <c:spPr>
          <a:solidFill>
            <a:schemeClr val="accent1">
              <a:lumMod val="40000"/>
              <a:lumOff val="60000"/>
            </a:schemeClr>
          </a:solidFill>
          <a:ln w="19050">
            <a:solidFill>
              <a:schemeClr val="lt1"/>
            </a:solidFill>
          </a:ln>
          <a:effectLst/>
        </c:spPr>
      </c:pivotFmt>
      <c:pivotFmt>
        <c:idx val="8"/>
        <c:spPr>
          <a:solidFill>
            <a:schemeClr val="accent1"/>
          </a:solidFill>
          <a:ln w="19050">
            <a:solidFill>
              <a:schemeClr val="lt1"/>
            </a:solidFill>
          </a:ln>
          <a:effectLst/>
        </c:spPr>
      </c:pivotFmt>
      <c:pivotFmt>
        <c:idx val="9"/>
        <c:spPr>
          <a:solidFill>
            <a:schemeClr val="accent2"/>
          </a:solidFill>
          <a:ln w="19050">
            <a:solidFill>
              <a:schemeClr val="lt1"/>
            </a:solidFill>
          </a:ln>
          <a:effectLst/>
        </c:spPr>
      </c:pivotFmt>
      <c:pivotFmt>
        <c:idx val="10"/>
        <c:spPr>
          <a:solidFill>
            <a:schemeClr val="accent2">
              <a:lumMod val="40000"/>
              <a:lumOff val="60000"/>
            </a:schemeClr>
          </a:solidFill>
          <a:ln w="19050">
            <a:solidFill>
              <a:schemeClr val="lt1"/>
            </a:solidFill>
          </a:ln>
          <a:effectLst/>
        </c:spPr>
      </c:pivotFmt>
      <c:pivotFmt>
        <c:idx val="1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2"/>
        <c:spPr>
          <a:solidFill>
            <a:schemeClr val="accent1">
              <a:lumMod val="40000"/>
              <a:lumOff val="60000"/>
            </a:schemeClr>
          </a:solidFill>
          <a:ln w="19050">
            <a:solidFill>
              <a:schemeClr val="lt1"/>
            </a:solidFill>
          </a:ln>
          <a:effectLst/>
        </c:spPr>
      </c:pivotFmt>
      <c:pivotFmt>
        <c:idx val="13"/>
        <c:spPr>
          <a:solidFill>
            <a:schemeClr val="accent1"/>
          </a:solidFill>
          <a:ln w="19050">
            <a:solidFill>
              <a:schemeClr val="lt1"/>
            </a:solidFill>
          </a:ln>
          <a:effectLst/>
        </c:spPr>
      </c:pivotFmt>
      <c:pivotFmt>
        <c:idx val="14"/>
        <c:spPr>
          <a:solidFill>
            <a:schemeClr val="accent2"/>
          </a:solidFill>
          <a:ln w="19050">
            <a:solidFill>
              <a:schemeClr val="lt1"/>
            </a:solidFill>
          </a:ln>
          <a:effectLst/>
        </c:spPr>
      </c:pivotFmt>
      <c:pivotFmt>
        <c:idx val="15"/>
        <c:spPr>
          <a:solidFill>
            <a:schemeClr val="accent2">
              <a:lumMod val="40000"/>
              <a:lumOff val="60000"/>
            </a:schemeClr>
          </a:solidFill>
          <a:ln w="19050">
            <a:solidFill>
              <a:schemeClr val="lt1"/>
            </a:solidFill>
          </a:ln>
          <a:effectLst/>
        </c:spPr>
      </c:pivotFmt>
    </c:pivotFmts>
    <c:plotArea>
      <c:layout/>
      <c:pieChart>
        <c:varyColors val="1"/>
        <c:ser>
          <c:idx val="0"/>
          <c:order val="0"/>
          <c:tx>
            <c:strRef>
              <c:f>Analyses!$C$398</c:f>
              <c:strCache>
                <c:ptCount val="1"/>
                <c:pt idx="0">
                  <c:v>Total</c:v>
                </c:pt>
              </c:strCache>
            </c:strRef>
          </c:tx>
          <c:dPt>
            <c:idx val="0"/>
            <c:bubble3D val="0"/>
            <c:spPr>
              <a:solidFill>
                <a:schemeClr val="accent1">
                  <a:lumMod val="40000"/>
                  <a:lumOff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1-B51E-46F5-958C-B783464A2F24}"/>
              </c:ext>
            </c:extLst>
          </c:dPt>
          <c:dPt>
            <c:idx val="1"/>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3-B51E-46F5-958C-B783464A2F24}"/>
              </c:ext>
            </c:extLst>
          </c:dPt>
          <c:dPt>
            <c:idx val="2"/>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5-B51E-46F5-958C-B783464A2F24}"/>
              </c:ext>
            </c:extLst>
          </c:dPt>
          <c:dPt>
            <c:idx val="3"/>
            <c:bubble3D val="0"/>
            <c:spPr>
              <a:solidFill>
                <a:schemeClr val="accent2">
                  <a:lumMod val="40000"/>
                  <a:lumOff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7-B51E-46F5-958C-B783464A2F24}"/>
              </c:ext>
            </c:extLst>
          </c:dPt>
          <c:dPt>
            <c:idx val="4"/>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B51E-46F5-958C-B783464A2F24}"/>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Analyses!$B$399:$B$403</c:f>
              <c:strCache>
                <c:ptCount val="4"/>
                <c:pt idx="0">
                  <c:v>Non pas du tout</c:v>
                </c:pt>
                <c:pt idx="1">
                  <c:v>Non pas vraiment</c:v>
                </c:pt>
                <c:pt idx="2">
                  <c:v>Oui tout à fait</c:v>
                </c:pt>
                <c:pt idx="3">
                  <c:v>Oui un peu</c:v>
                </c:pt>
              </c:strCache>
            </c:strRef>
          </c:cat>
          <c:val>
            <c:numRef>
              <c:f>Analyses!$C$399:$C$403</c:f>
              <c:numCache>
                <c:formatCode>0</c:formatCode>
                <c:ptCount val="4"/>
                <c:pt idx="0">
                  <c:v>3</c:v>
                </c:pt>
                <c:pt idx="1">
                  <c:v>8</c:v>
                </c:pt>
                <c:pt idx="2">
                  <c:v>11</c:v>
                </c:pt>
                <c:pt idx="3">
                  <c:v>4</c:v>
                </c:pt>
              </c:numCache>
            </c:numRef>
          </c:val>
          <c:extLst xmlns:c16r2="http://schemas.microsoft.com/office/drawing/2015/06/chart">
            <c:ext xmlns:c16="http://schemas.microsoft.com/office/drawing/2014/chart" uri="{C3380CC4-5D6E-409C-BE32-E72D297353CC}">
              <c16:uniqueId val="{0000000A-B51E-46F5-958C-B783464A2F24}"/>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8.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pivotSource>
    <c:name>[Bas-Rhin.xlsx]Analyses!Tableau croisé dynamique25</c:name>
    <c:fmtId val="20"/>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a:t>Diriez-vous que suite à notre visite vous comprenez mieux les aides auxquelles vous avez droit (pour réduire les factures d’énergie de votre logement)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accent1">
              <a:lumMod val="40000"/>
              <a:lumOff val="60000"/>
            </a:schemeClr>
          </a:solidFill>
          <a:ln w="19050">
            <a:solidFill>
              <a:schemeClr val="lt1"/>
            </a:solidFill>
          </a:ln>
          <a:effectLst/>
        </c:spPr>
      </c:pivotFmt>
      <c:pivotFmt>
        <c:idx val="2"/>
        <c:spPr>
          <a:solidFill>
            <a:schemeClr val="accent2">
              <a:lumMod val="40000"/>
              <a:lumOff val="60000"/>
            </a:schemeClr>
          </a:solidFill>
          <a:ln w="19050">
            <a:solidFill>
              <a:schemeClr val="lt1"/>
            </a:solidFill>
          </a:ln>
          <a:effectLst/>
        </c:spPr>
      </c:pivotFmt>
      <c:pivotFmt>
        <c:idx val="3"/>
        <c:spPr>
          <a:solidFill>
            <a:schemeClr val="accent2"/>
          </a:solidFill>
          <a:ln w="19050">
            <a:solidFill>
              <a:schemeClr val="lt1"/>
            </a:solidFill>
          </a:ln>
          <a:effectLst/>
        </c:spPr>
      </c:pivotFmt>
      <c:pivotFmt>
        <c:idx val="4"/>
        <c:spPr>
          <a:solidFill>
            <a:schemeClr val="bg1">
              <a:lumMod val="85000"/>
            </a:schemeClr>
          </a:solidFill>
          <a:ln w="19050">
            <a:solidFill>
              <a:schemeClr val="lt1"/>
            </a:solidFill>
          </a:ln>
          <a:effectLst/>
        </c:spPr>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7"/>
        <c:spPr>
          <a:solidFill>
            <a:schemeClr val="accent1"/>
          </a:solidFill>
          <a:ln w="19050">
            <a:solidFill>
              <a:schemeClr val="lt1"/>
            </a:solidFill>
          </a:ln>
          <a:effectLst/>
        </c:spPr>
      </c:pivotFmt>
      <c:pivotFmt>
        <c:idx val="8"/>
        <c:spPr>
          <a:solidFill>
            <a:schemeClr val="accent1">
              <a:lumMod val="40000"/>
              <a:lumOff val="60000"/>
            </a:schemeClr>
          </a:solidFill>
          <a:ln w="19050">
            <a:solidFill>
              <a:schemeClr val="lt1"/>
            </a:solidFill>
          </a:ln>
          <a:effectLst/>
        </c:spPr>
      </c:pivotFmt>
      <c:pivotFmt>
        <c:idx val="9"/>
        <c:spPr>
          <a:solidFill>
            <a:schemeClr val="accent2">
              <a:lumMod val="40000"/>
              <a:lumOff val="60000"/>
            </a:schemeClr>
          </a:solidFill>
          <a:ln w="19050">
            <a:solidFill>
              <a:schemeClr val="lt1"/>
            </a:solidFill>
          </a:ln>
          <a:effectLst/>
        </c:spPr>
      </c:pivotFmt>
      <c:pivotFmt>
        <c:idx val="10"/>
        <c:spPr>
          <a:solidFill>
            <a:schemeClr val="accent2"/>
          </a:solidFill>
          <a:ln w="19050">
            <a:solidFill>
              <a:schemeClr val="lt1"/>
            </a:solidFill>
          </a:ln>
          <a:effectLst/>
        </c:spPr>
      </c:pivotFmt>
      <c:pivotFmt>
        <c:idx val="11"/>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2"/>
        <c:spPr>
          <a:solidFill>
            <a:schemeClr val="accent1"/>
          </a:solidFill>
          <a:ln w="19050">
            <a:solidFill>
              <a:schemeClr val="lt1"/>
            </a:solidFill>
          </a:ln>
          <a:effectLst/>
        </c:spPr>
      </c:pivotFmt>
      <c:pivotFmt>
        <c:idx val="13"/>
        <c:spPr>
          <a:solidFill>
            <a:schemeClr val="accent1">
              <a:lumMod val="40000"/>
              <a:lumOff val="60000"/>
            </a:schemeClr>
          </a:solidFill>
          <a:ln w="19050">
            <a:solidFill>
              <a:schemeClr val="lt1"/>
            </a:solidFill>
          </a:ln>
          <a:effectLst/>
        </c:spPr>
      </c:pivotFmt>
      <c:pivotFmt>
        <c:idx val="14"/>
        <c:spPr>
          <a:solidFill>
            <a:schemeClr val="accent2">
              <a:lumMod val="40000"/>
              <a:lumOff val="60000"/>
            </a:schemeClr>
          </a:solidFill>
          <a:ln w="19050">
            <a:solidFill>
              <a:schemeClr val="lt1"/>
            </a:solidFill>
          </a:ln>
          <a:effectLst/>
        </c:spPr>
      </c:pivotFmt>
      <c:pivotFmt>
        <c:idx val="15"/>
        <c:spPr>
          <a:solidFill>
            <a:schemeClr val="accent2"/>
          </a:solidFill>
          <a:ln w="19050">
            <a:solidFill>
              <a:schemeClr val="lt1"/>
            </a:solidFill>
          </a:ln>
          <a:effectLst/>
        </c:spPr>
      </c:pivotFmt>
    </c:pivotFmts>
    <c:plotArea>
      <c:layout/>
      <c:pieChart>
        <c:varyColors val="1"/>
        <c:ser>
          <c:idx val="0"/>
          <c:order val="0"/>
          <c:tx>
            <c:strRef>
              <c:f>Analyses!$C$434</c:f>
              <c:strCache>
                <c:ptCount val="1"/>
                <c:pt idx="0">
                  <c:v>Total</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2E20-48A0-9F8D-2FA3A2B1C05B}"/>
              </c:ext>
            </c:extLst>
          </c:dPt>
          <c:dPt>
            <c:idx val="1"/>
            <c:bubble3D val="0"/>
            <c:spPr>
              <a:solidFill>
                <a:schemeClr val="accent1">
                  <a:lumMod val="40000"/>
                  <a:lumOff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3-2E20-48A0-9F8D-2FA3A2B1C05B}"/>
              </c:ext>
            </c:extLst>
          </c:dPt>
          <c:dPt>
            <c:idx val="2"/>
            <c:bubble3D val="0"/>
            <c:spPr>
              <a:solidFill>
                <a:schemeClr val="accent2">
                  <a:lumMod val="40000"/>
                  <a:lumOff val="60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5-2E20-48A0-9F8D-2FA3A2B1C05B}"/>
              </c:ext>
            </c:extLst>
          </c:dPt>
          <c:dPt>
            <c:idx val="3"/>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7-2E20-48A0-9F8D-2FA3A2B1C05B}"/>
              </c:ext>
            </c:extLst>
          </c:dPt>
          <c:dPt>
            <c:idx val="4"/>
            <c:bubble3D val="0"/>
            <c:spPr>
              <a:solidFill>
                <a:schemeClr val="accent5"/>
              </a:solidFill>
              <a:ln w="19050">
                <a:solidFill>
                  <a:schemeClr val="lt1"/>
                </a:solidFill>
              </a:ln>
              <a:effectLst/>
            </c:spPr>
            <c:extLst xmlns:c16r2="http://schemas.microsoft.com/office/drawing/2015/06/chart">
              <c:ext xmlns:c16="http://schemas.microsoft.com/office/drawing/2014/chart" uri="{C3380CC4-5D6E-409C-BE32-E72D297353CC}">
                <c16:uniqueId val="{00000009-2E20-48A0-9F8D-2FA3A2B1C05B}"/>
              </c:ext>
            </c:extLst>
          </c:dPt>
          <c:dLbls>
            <c:dLbl>
              <c:idx val="2"/>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fr-FR"/>
                </a:p>
              </c:txPr>
              <c:dLblPos val="inEnd"/>
              <c:showLegendKey val="0"/>
              <c:showVal val="1"/>
              <c:showCatName val="0"/>
              <c:showSerName val="0"/>
              <c:showPercent val="0"/>
              <c:showBubbleSize val="0"/>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Analyses!$B$435:$B$439</c:f>
              <c:strCache>
                <c:ptCount val="4"/>
                <c:pt idx="0">
                  <c:v>Non pas du tout</c:v>
                </c:pt>
                <c:pt idx="1">
                  <c:v>Non pas vraiment</c:v>
                </c:pt>
                <c:pt idx="2">
                  <c:v>Oui un peu</c:v>
                </c:pt>
                <c:pt idx="3">
                  <c:v>Oui tout à fait</c:v>
                </c:pt>
              </c:strCache>
            </c:strRef>
          </c:cat>
          <c:val>
            <c:numRef>
              <c:f>Analyses!$C$435:$C$439</c:f>
              <c:numCache>
                <c:formatCode>0</c:formatCode>
                <c:ptCount val="4"/>
                <c:pt idx="0">
                  <c:v>1</c:v>
                </c:pt>
                <c:pt idx="1">
                  <c:v>3</c:v>
                </c:pt>
                <c:pt idx="2">
                  <c:v>9</c:v>
                </c:pt>
                <c:pt idx="3">
                  <c:v>14</c:v>
                </c:pt>
              </c:numCache>
            </c:numRef>
          </c:val>
          <c:extLst xmlns:c16r2="http://schemas.microsoft.com/office/drawing/2015/06/chart">
            <c:ext xmlns:c16="http://schemas.microsoft.com/office/drawing/2014/chart" uri="{C3380CC4-5D6E-409C-BE32-E72D297353CC}">
              <c16:uniqueId val="{0000000A-2E20-48A0-9F8D-2FA3A2B1C05B}"/>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layout>
        <c:manualLayout>
          <c:xMode val="edge"/>
          <c:yMode val="edge"/>
          <c:x val="0.70742812143583156"/>
          <c:y val="0.50089992383321524"/>
          <c:w val="0.2731899238253569"/>
          <c:h val="0.27222351574723919"/>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hart9.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pivotSource>
    <c:name>[Bas-Rhin.xlsx]Analyses!Tableau croisé dynamique57</c:name>
    <c:fmtId val="21"/>
  </c:pivotSource>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200"/>
              <a:t>Pourriez-vous nous dire si à l’issue de notre visite, vous avez entrepris des démarches pour obtenir des droits/aides financières complémentaires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fr-FR"/>
        </a:p>
      </c:txPr>
    </c:title>
    <c:autoTitleDeleted val="0"/>
    <c:pivotFmts>
      <c:pivotFmt>
        <c:idx val="0"/>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1"/>
        <c:spPr>
          <a:solidFill>
            <a:schemeClr val="bg1">
              <a:lumMod val="85000"/>
            </a:schemeClr>
          </a:solidFill>
          <a:ln w="19050">
            <a:solidFill>
              <a:schemeClr val="lt1"/>
            </a:solidFill>
          </a:ln>
          <a:effectLst/>
        </c:spPr>
      </c:pivotFmt>
      <c:pivotFmt>
        <c:idx val="2"/>
        <c:spPr>
          <a:solidFill>
            <a:schemeClr val="accent1"/>
          </a:solidFill>
          <a:ln w="19050">
            <a:solidFill>
              <a:schemeClr val="lt1"/>
            </a:solidFill>
          </a:ln>
          <a:effectLst/>
        </c:spPr>
      </c:pivotFmt>
      <c:pivotFmt>
        <c:idx val="3"/>
        <c:spPr>
          <a:solidFill>
            <a:schemeClr val="accent1"/>
          </a:solidFill>
          <a:ln w="19050">
            <a:solidFill>
              <a:schemeClr val="lt1"/>
            </a:solidFill>
          </a:ln>
          <a:effectLst/>
        </c:spPr>
      </c:pivotFmt>
      <c:pivotFmt>
        <c:idx val="4"/>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5"/>
        <c:spPr>
          <a:solidFill>
            <a:schemeClr val="accent1"/>
          </a:solidFill>
          <a:ln w="19050">
            <a:solidFill>
              <a:schemeClr val="lt1"/>
            </a:solidFill>
          </a:ln>
          <a:effectLst/>
        </c:spPr>
      </c:pivotFmt>
      <c:pivotFmt>
        <c:idx val="6"/>
        <c:spPr>
          <a:solidFill>
            <a:schemeClr val="accent1"/>
          </a:solidFill>
          <a:ln w="19050">
            <a:solidFill>
              <a:schemeClr val="lt1"/>
            </a:solidFill>
          </a:ln>
          <a:effectLst/>
        </c:spPr>
      </c:pivotFmt>
      <c:pivotFmt>
        <c:idx val="7"/>
        <c:spPr>
          <a:solidFill>
            <a:schemeClr val="accent1"/>
          </a:solidFill>
          <a:ln w="19050">
            <a:solidFill>
              <a:schemeClr val="lt1"/>
            </a:solidFill>
          </a:ln>
          <a:effectLst/>
        </c:spPr>
        <c:marker>
          <c:symbol val="none"/>
        </c:marker>
        <c:dLbl>
          <c:idx val="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fr-FR"/>
            </a:p>
          </c:txPr>
          <c:dLblPos val="inEnd"/>
          <c:showLegendKey val="0"/>
          <c:showVal val="1"/>
          <c:showCatName val="0"/>
          <c:showSerName val="0"/>
          <c:showPercent val="0"/>
          <c:showBubbleSize val="0"/>
          <c:extLst xmlns:c16r2="http://schemas.microsoft.com/office/drawing/2015/06/chart">
            <c:ext xmlns:c15="http://schemas.microsoft.com/office/drawing/2012/chart" uri="{CE6537A1-D6FC-4f65-9D91-7224C49458BB}"/>
          </c:extLst>
        </c:dLbl>
      </c:pivotFmt>
      <c:pivotFmt>
        <c:idx val="8"/>
        <c:spPr>
          <a:solidFill>
            <a:schemeClr val="accent1"/>
          </a:solidFill>
          <a:ln w="19050">
            <a:solidFill>
              <a:schemeClr val="lt1"/>
            </a:solidFill>
          </a:ln>
          <a:effectLst/>
        </c:spPr>
      </c:pivotFmt>
      <c:pivotFmt>
        <c:idx val="9"/>
        <c:spPr>
          <a:solidFill>
            <a:schemeClr val="accent1"/>
          </a:solidFill>
          <a:ln w="19050">
            <a:solidFill>
              <a:schemeClr val="lt1"/>
            </a:solidFill>
          </a:ln>
          <a:effectLst/>
        </c:spPr>
      </c:pivotFmt>
    </c:pivotFmts>
    <c:plotArea>
      <c:layout/>
      <c:pieChart>
        <c:varyColors val="1"/>
        <c:ser>
          <c:idx val="0"/>
          <c:order val="0"/>
          <c:tx>
            <c:strRef>
              <c:f>Analyses!$C$449</c:f>
              <c:strCache>
                <c:ptCount val="1"/>
                <c:pt idx="0">
                  <c:v>Total</c:v>
                </c:pt>
              </c:strCache>
            </c:strRef>
          </c:tx>
          <c:dPt>
            <c:idx val="0"/>
            <c:bubble3D val="0"/>
            <c:spPr>
              <a:solidFill>
                <a:schemeClr val="accent1"/>
              </a:solidFill>
              <a:ln w="19050">
                <a:solidFill>
                  <a:schemeClr val="lt1"/>
                </a:solidFill>
              </a:ln>
              <a:effectLst/>
            </c:spPr>
            <c:extLst xmlns:c16r2="http://schemas.microsoft.com/office/drawing/2015/06/chart">
              <c:ext xmlns:c16="http://schemas.microsoft.com/office/drawing/2014/chart" uri="{C3380CC4-5D6E-409C-BE32-E72D297353CC}">
                <c16:uniqueId val="{00000001-BD81-4152-A2E6-FB8C5653DE0F}"/>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3-BD81-4152-A2E6-FB8C5653DE0F}"/>
              </c:ext>
            </c:extLst>
          </c:dPt>
          <c:dPt>
            <c:idx val="2"/>
            <c:bubble3D val="0"/>
            <c:spPr>
              <a:solidFill>
                <a:schemeClr val="accent3"/>
              </a:solidFill>
              <a:ln w="19050">
                <a:solidFill>
                  <a:schemeClr val="lt1"/>
                </a:solidFill>
              </a:ln>
              <a:effectLst/>
            </c:spPr>
            <c:extLst xmlns:c16r2="http://schemas.microsoft.com/office/drawing/2015/06/chart">
              <c:ext xmlns:c16="http://schemas.microsoft.com/office/drawing/2014/chart" uri="{C3380CC4-5D6E-409C-BE32-E72D297353CC}">
                <c16:uniqueId val="{00000005-BD81-4152-A2E6-FB8C5653DE0F}"/>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fr-FR"/>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Analyses!$B$450:$B$452</c:f>
              <c:strCache>
                <c:ptCount val="2"/>
                <c:pt idx="0">
                  <c:v>Non</c:v>
                </c:pt>
                <c:pt idx="1">
                  <c:v>Oui</c:v>
                </c:pt>
              </c:strCache>
            </c:strRef>
          </c:cat>
          <c:val>
            <c:numRef>
              <c:f>Analyses!$C$450:$C$452</c:f>
              <c:numCache>
                <c:formatCode>0</c:formatCode>
                <c:ptCount val="2"/>
                <c:pt idx="0">
                  <c:v>21</c:v>
                </c:pt>
                <c:pt idx="1">
                  <c:v>6</c:v>
                </c:pt>
              </c:numCache>
            </c:numRef>
          </c:val>
          <c:extLst xmlns:c16r2="http://schemas.microsoft.com/office/drawing/2015/06/chart">
            <c:ext xmlns:c16="http://schemas.microsoft.com/office/drawing/2014/chart" uri="{C3380CC4-5D6E-409C-BE32-E72D297353CC}">
              <c16:uniqueId val="{00000006-BD81-4152-A2E6-FB8C5653DE0F}"/>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r"/>
      <c:layout>
        <c:manualLayout>
          <c:xMode val="edge"/>
          <c:yMode val="edge"/>
          <c:x val="0.89278350420228625"/>
          <c:y val="0.568955802770025"/>
          <c:w val="8.9618440913953379E-2"/>
          <c:h val="0.13611175787361959"/>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fr-FR"/>
    </a:p>
  </c:txPr>
  <c:externalData r:id="rId3">
    <c:autoUpdate val="0"/>
  </c:externalData>
  <c:extLst xmlns:c16r2="http://schemas.microsoft.com/office/drawing/2015/06/chart">
    <c:ext xmlns:c16="http://schemas.microsoft.com/office/drawing/2014/chart" uri="{E28EC0CA-F0BB-4C9C-879D-F8772B89E7AC}">
      <c16:pivotOptions16>
        <c16:showExpandCollapseFieldButtons val="1"/>
      </c16:pivotOptions16>
    </c:ex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8BA87D-3C76-4783-BDE6-263346E41A3D}" type="doc">
      <dgm:prSet loTypeId="urn:microsoft.com/office/officeart/2005/8/layout/process1" loCatId="process" qsTypeId="urn:microsoft.com/office/officeart/2005/8/quickstyle/simple1" qsCatId="simple" csTypeId="urn:microsoft.com/office/officeart/2005/8/colors/colorful2" csCatId="colorful" phldr="1"/>
      <dgm:spPr/>
      <dgm:t>
        <a:bodyPr/>
        <a:lstStyle/>
        <a:p>
          <a:endParaRPr lang="fr-FR"/>
        </a:p>
      </dgm:t>
    </dgm:pt>
    <dgm:pt modelId="{DBDBD6F8-B163-4709-A8FF-6B9157404FF0}">
      <dgm:prSet phldrT="[Texte]"/>
      <dgm:spPr/>
      <dgm:t>
        <a:bodyPr/>
        <a:lstStyle/>
        <a:p>
          <a:r>
            <a:rPr lang="fr-FR" dirty="0"/>
            <a:t>Ménages </a:t>
          </a:r>
        </a:p>
      </dgm:t>
    </dgm:pt>
    <dgm:pt modelId="{FFD9E881-AB41-4DCA-9CF2-660E56B075D8}" type="parTrans" cxnId="{56887EAA-D702-40F1-8E8B-50F2A809D3F8}">
      <dgm:prSet/>
      <dgm:spPr/>
      <dgm:t>
        <a:bodyPr/>
        <a:lstStyle/>
        <a:p>
          <a:endParaRPr lang="fr-FR"/>
        </a:p>
      </dgm:t>
    </dgm:pt>
    <dgm:pt modelId="{11A03F91-386B-4B09-BFAC-9857E37BD8BA}" type="sibTrans" cxnId="{56887EAA-D702-40F1-8E8B-50F2A809D3F8}">
      <dgm:prSet/>
      <dgm:spPr/>
      <dgm:t>
        <a:bodyPr/>
        <a:lstStyle/>
        <a:p>
          <a:endParaRPr lang="fr-FR"/>
        </a:p>
      </dgm:t>
    </dgm:pt>
    <dgm:pt modelId="{E10CAADD-0B1A-4909-93C7-2E9A44AF8727}">
      <dgm:prSet phldrT="[Texte]"/>
      <dgm:spPr>
        <a:solidFill>
          <a:schemeClr val="accent6"/>
        </a:solidFill>
      </dgm:spPr>
      <dgm:t>
        <a:bodyPr/>
        <a:lstStyle/>
        <a:p>
          <a:r>
            <a:rPr lang="fr-FR" dirty="0"/>
            <a:t>Visite T0</a:t>
          </a:r>
        </a:p>
      </dgm:t>
    </dgm:pt>
    <dgm:pt modelId="{59FC6749-199D-4CB1-A729-129A8D842487}" type="parTrans" cxnId="{28BA2CBB-87B6-4AAB-A864-AC649EBD7A83}">
      <dgm:prSet/>
      <dgm:spPr/>
      <dgm:t>
        <a:bodyPr/>
        <a:lstStyle/>
        <a:p>
          <a:endParaRPr lang="fr-FR"/>
        </a:p>
      </dgm:t>
    </dgm:pt>
    <dgm:pt modelId="{39F06863-EACF-4641-8598-53801D8C824E}" type="sibTrans" cxnId="{28BA2CBB-87B6-4AAB-A864-AC649EBD7A83}">
      <dgm:prSet/>
      <dgm:spPr>
        <a:solidFill>
          <a:schemeClr val="accent6"/>
        </a:solidFill>
      </dgm:spPr>
      <dgm:t>
        <a:bodyPr/>
        <a:lstStyle/>
        <a:p>
          <a:endParaRPr lang="fr-FR"/>
        </a:p>
      </dgm:t>
    </dgm:pt>
    <dgm:pt modelId="{FFE20E0C-750E-40D5-A1EE-D03BFFB966C0}">
      <dgm:prSet phldrT="[Texte]"/>
      <dgm:spPr>
        <a:solidFill>
          <a:schemeClr val="accent3"/>
        </a:solidFill>
      </dgm:spPr>
      <dgm:t>
        <a:bodyPr/>
        <a:lstStyle/>
        <a:p>
          <a:r>
            <a:rPr lang="fr-FR" dirty="0"/>
            <a:t>Passage à l’action</a:t>
          </a:r>
        </a:p>
      </dgm:t>
    </dgm:pt>
    <dgm:pt modelId="{90DB031D-3663-4D86-B14E-3FC2380D531F}" type="parTrans" cxnId="{74456FB4-E4B6-4CD7-90C5-CCFEA4A78532}">
      <dgm:prSet/>
      <dgm:spPr/>
      <dgm:t>
        <a:bodyPr/>
        <a:lstStyle/>
        <a:p>
          <a:endParaRPr lang="fr-FR"/>
        </a:p>
      </dgm:t>
    </dgm:pt>
    <dgm:pt modelId="{51B712AB-EFCD-41E0-8713-447564FEE8CA}" type="sibTrans" cxnId="{74456FB4-E4B6-4CD7-90C5-CCFEA4A78532}">
      <dgm:prSet/>
      <dgm:spPr>
        <a:solidFill>
          <a:schemeClr val="accent3"/>
        </a:solidFill>
      </dgm:spPr>
      <dgm:t>
        <a:bodyPr/>
        <a:lstStyle/>
        <a:p>
          <a:endParaRPr lang="fr-FR"/>
        </a:p>
      </dgm:t>
    </dgm:pt>
    <dgm:pt modelId="{929B89BE-5EB0-4427-ADCD-9A3A27D6A1AA}">
      <dgm:prSet phldrT="[Texte]"/>
      <dgm:spPr>
        <a:solidFill>
          <a:schemeClr val="accent4"/>
        </a:solidFill>
      </dgm:spPr>
      <dgm:t>
        <a:bodyPr/>
        <a:lstStyle/>
        <a:p>
          <a:r>
            <a:rPr lang="fr-FR" dirty="0"/>
            <a:t>Effets des actions</a:t>
          </a:r>
        </a:p>
      </dgm:t>
    </dgm:pt>
    <dgm:pt modelId="{965CA496-E2CE-4BF1-A608-5BAE00B051FD}" type="parTrans" cxnId="{B3CE70D4-E188-41E9-9BE5-9DE0BA3ECA1F}">
      <dgm:prSet/>
      <dgm:spPr/>
      <dgm:t>
        <a:bodyPr/>
        <a:lstStyle/>
        <a:p>
          <a:endParaRPr lang="fr-FR"/>
        </a:p>
      </dgm:t>
    </dgm:pt>
    <dgm:pt modelId="{FBF30B30-9C14-4994-967F-5B0BEDB4AD0F}" type="sibTrans" cxnId="{B3CE70D4-E188-41E9-9BE5-9DE0BA3ECA1F}">
      <dgm:prSet/>
      <dgm:spPr>
        <a:solidFill>
          <a:schemeClr val="accent4"/>
        </a:solidFill>
      </dgm:spPr>
      <dgm:t>
        <a:bodyPr/>
        <a:lstStyle/>
        <a:p>
          <a:endParaRPr lang="fr-FR"/>
        </a:p>
      </dgm:t>
    </dgm:pt>
    <dgm:pt modelId="{2CDBEAFB-ACA6-466B-8732-1682D2B525BE}" type="pres">
      <dgm:prSet presAssocID="{A58BA87D-3C76-4783-BDE6-263346E41A3D}" presName="Name0" presStyleCnt="0">
        <dgm:presLayoutVars>
          <dgm:dir/>
          <dgm:resizeHandles val="exact"/>
        </dgm:presLayoutVars>
      </dgm:prSet>
      <dgm:spPr/>
      <dgm:t>
        <a:bodyPr/>
        <a:lstStyle/>
        <a:p>
          <a:endParaRPr lang="fr-FR"/>
        </a:p>
      </dgm:t>
    </dgm:pt>
    <dgm:pt modelId="{6D00E655-8863-48F6-AB91-F31B994DDB1B}" type="pres">
      <dgm:prSet presAssocID="{DBDBD6F8-B163-4709-A8FF-6B9157404FF0}" presName="node" presStyleLbl="node1" presStyleIdx="0" presStyleCnt="4">
        <dgm:presLayoutVars>
          <dgm:bulletEnabled val="1"/>
        </dgm:presLayoutVars>
      </dgm:prSet>
      <dgm:spPr/>
      <dgm:t>
        <a:bodyPr/>
        <a:lstStyle/>
        <a:p>
          <a:endParaRPr lang="fr-FR"/>
        </a:p>
      </dgm:t>
    </dgm:pt>
    <dgm:pt modelId="{CEF7776B-9924-4D0D-9E1C-6957EAE9EFBE}" type="pres">
      <dgm:prSet presAssocID="{11A03F91-386B-4B09-BFAC-9857E37BD8BA}" presName="sibTrans" presStyleLbl="sibTrans2D1" presStyleIdx="0" presStyleCnt="3"/>
      <dgm:spPr/>
      <dgm:t>
        <a:bodyPr/>
        <a:lstStyle/>
        <a:p>
          <a:endParaRPr lang="fr-FR"/>
        </a:p>
      </dgm:t>
    </dgm:pt>
    <dgm:pt modelId="{460AF8DC-D0E0-42F7-9E70-8501D70B370A}" type="pres">
      <dgm:prSet presAssocID="{11A03F91-386B-4B09-BFAC-9857E37BD8BA}" presName="connectorText" presStyleLbl="sibTrans2D1" presStyleIdx="0" presStyleCnt="3"/>
      <dgm:spPr/>
      <dgm:t>
        <a:bodyPr/>
        <a:lstStyle/>
        <a:p>
          <a:endParaRPr lang="fr-FR"/>
        </a:p>
      </dgm:t>
    </dgm:pt>
    <dgm:pt modelId="{ABDA549F-8700-4B30-9CA6-F92307D58D8C}" type="pres">
      <dgm:prSet presAssocID="{E10CAADD-0B1A-4909-93C7-2E9A44AF8727}" presName="node" presStyleLbl="node1" presStyleIdx="1" presStyleCnt="4" custScaleX="50125">
        <dgm:presLayoutVars>
          <dgm:bulletEnabled val="1"/>
        </dgm:presLayoutVars>
      </dgm:prSet>
      <dgm:spPr/>
      <dgm:t>
        <a:bodyPr/>
        <a:lstStyle/>
        <a:p>
          <a:endParaRPr lang="fr-FR"/>
        </a:p>
      </dgm:t>
    </dgm:pt>
    <dgm:pt modelId="{EEED6E14-2B05-479A-B5B9-F2DF2E504639}" type="pres">
      <dgm:prSet presAssocID="{39F06863-EACF-4641-8598-53801D8C824E}" presName="sibTrans" presStyleLbl="sibTrans2D1" presStyleIdx="1" presStyleCnt="3"/>
      <dgm:spPr/>
      <dgm:t>
        <a:bodyPr/>
        <a:lstStyle/>
        <a:p>
          <a:endParaRPr lang="fr-FR"/>
        </a:p>
      </dgm:t>
    </dgm:pt>
    <dgm:pt modelId="{6EBDCCE3-E2A8-48B4-A90B-9C83D90D1B2E}" type="pres">
      <dgm:prSet presAssocID="{39F06863-EACF-4641-8598-53801D8C824E}" presName="connectorText" presStyleLbl="sibTrans2D1" presStyleIdx="1" presStyleCnt="3"/>
      <dgm:spPr/>
      <dgm:t>
        <a:bodyPr/>
        <a:lstStyle/>
        <a:p>
          <a:endParaRPr lang="fr-FR"/>
        </a:p>
      </dgm:t>
    </dgm:pt>
    <dgm:pt modelId="{99F8C6B7-4875-4C31-B4D2-D03719D0F065}" type="pres">
      <dgm:prSet presAssocID="{FFE20E0C-750E-40D5-A1EE-D03BFFB966C0}" presName="node" presStyleLbl="node1" presStyleIdx="2" presStyleCnt="4">
        <dgm:presLayoutVars>
          <dgm:bulletEnabled val="1"/>
        </dgm:presLayoutVars>
      </dgm:prSet>
      <dgm:spPr/>
      <dgm:t>
        <a:bodyPr/>
        <a:lstStyle/>
        <a:p>
          <a:endParaRPr lang="fr-FR"/>
        </a:p>
      </dgm:t>
    </dgm:pt>
    <dgm:pt modelId="{F184BAFB-207F-462D-91D5-729457ECEC8B}" type="pres">
      <dgm:prSet presAssocID="{51B712AB-EFCD-41E0-8713-447564FEE8CA}" presName="sibTrans" presStyleLbl="sibTrans2D1" presStyleIdx="2" presStyleCnt="3"/>
      <dgm:spPr/>
      <dgm:t>
        <a:bodyPr/>
        <a:lstStyle/>
        <a:p>
          <a:endParaRPr lang="fr-FR"/>
        </a:p>
      </dgm:t>
    </dgm:pt>
    <dgm:pt modelId="{D5E2BAAA-7FEB-4D02-B9F9-238BCAB1B25A}" type="pres">
      <dgm:prSet presAssocID="{51B712AB-EFCD-41E0-8713-447564FEE8CA}" presName="connectorText" presStyleLbl="sibTrans2D1" presStyleIdx="2" presStyleCnt="3"/>
      <dgm:spPr/>
      <dgm:t>
        <a:bodyPr/>
        <a:lstStyle/>
        <a:p>
          <a:endParaRPr lang="fr-FR"/>
        </a:p>
      </dgm:t>
    </dgm:pt>
    <dgm:pt modelId="{79CF3620-A740-45E8-A193-90AE8D147B2A}" type="pres">
      <dgm:prSet presAssocID="{929B89BE-5EB0-4427-ADCD-9A3A27D6A1AA}" presName="node" presStyleLbl="node1" presStyleIdx="3" presStyleCnt="4">
        <dgm:presLayoutVars>
          <dgm:bulletEnabled val="1"/>
        </dgm:presLayoutVars>
      </dgm:prSet>
      <dgm:spPr/>
      <dgm:t>
        <a:bodyPr/>
        <a:lstStyle/>
        <a:p>
          <a:endParaRPr lang="fr-FR"/>
        </a:p>
      </dgm:t>
    </dgm:pt>
  </dgm:ptLst>
  <dgm:cxnLst>
    <dgm:cxn modelId="{851F17A9-B261-45EB-8C5C-97815607A3C5}" type="presOf" srcId="{39F06863-EACF-4641-8598-53801D8C824E}" destId="{6EBDCCE3-E2A8-48B4-A90B-9C83D90D1B2E}" srcOrd="1" destOrd="0" presId="urn:microsoft.com/office/officeart/2005/8/layout/process1"/>
    <dgm:cxn modelId="{83CDB348-2853-4019-A7EC-1A9EB4A32CED}" type="presOf" srcId="{11A03F91-386B-4B09-BFAC-9857E37BD8BA}" destId="{CEF7776B-9924-4D0D-9E1C-6957EAE9EFBE}" srcOrd="0" destOrd="0" presId="urn:microsoft.com/office/officeart/2005/8/layout/process1"/>
    <dgm:cxn modelId="{28BA2CBB-87B6-4AAB-A864-AC649EBD7A83}" srcId="{A58BA87D-3C76-4783-BDE6-263346E41A3D}" destId="{E10CAADD-0B1A-4909-93C7-2E9A44AF8727}" srcOrd="1" destOrd="0" parTransId="{59FC6749-199D-4CB1-A729-129A8D842487}" sibTransId="{39F06863-EACF-4641-8598-53801D8C824E}"/>
    <dgm:cxn modelId="{F980C77B-3339-46D9-BB7B-A103CE34A2FB}" type="presOf" srcId="{51B712AB-EFCD-41E0-8713-447564FEE8CA}" destId="{F184BAFB-207F-462D-91D5-729457ECEC8B}" srcOrd="0" destOrd="0" presId="urn:microsoft.com/office/officeart/2005/8/layout/process1"/>
    <dgm:cxn modelId="{D05A62DB-FAC1-4F27-970E-2D03DD0CD0B1}" type="presOf" srcId="{51B712AB-EFCD-41E0-8713-447564FEE8CA}" destId="{D5E2BAAA-7FEB-4D02-B9F9-238BCAB1B25A}" srcOrd="1" destOrd="0" presId="urn:microsoft.com/office/officeart/2005/8/layout/process1"/>
    <dgm:cxn modelId="{421203B2-9AA5-4C68-A1EC-F82D4C341AB2}" type="presOf" srcId="{FFE20E0C-750E-40D5-A1EE-D03BFFB966C0}" destId="{99F8C6B7-4875-4C31-B4D2-D03719D0F065}" srcOrd="0" destOrd="0" presId="urn:microsoft.com/office/officeart/2005/8/layout/process1"/>
    <dgm:cxn modelId="{6B4807AD-1FB1-4876-9F91-BD5730557523}" type="presOf" srcId="{39F06863-EACF-4641-8598-53801D8C824E}" destId="{EEED6E14-2B05-479A-B5B9-F2DF2E504639}" srcOrd="0" destOrd="0" presId="urn:microsoft.com/office/officeart/2005/8/layout/process1"/>
    <dgm:cxn modelId="{A6F100D7-D530-4C6D-91FD-54EF638D6275}" type="presOf" srcId="{11A03F91-386B-4B09-BFAC-9857E37BD8BA}" destId="{460AF8DC-D0E0-42F7-9E70-8501D70B370A}" srcOrd="1" destOrd="0" presId="urn:microsoft.com/office/officeart/2005/8/layout/process1"/>
    <dgm:cxn modelId="{B3CE70D4-E188-41E9-9BE5-9DE0BA3ECA1F}" srcId="{A58BA87D-3C76-4783-BDE6-263346E41A3D}" destId="{929B89BE-5EB0-4427-ADCD-9A3A27D6A1AA}" srcOrd="3" destOrd="0" parTransId="{965CA496-E2CE-4BF1-A608-5BAE00B051FD}" sibTransId="{FBF30B30-9C14-4994-967F-5B0BEDB4AD0F}"/>
    <dgm:cxn modelId="{051E52EF-2999-4147-9B5C-9D90BE49436B}" type="presOf" srcId="{E10CAADD-0B1A-4909-93C7-2E9A44AF8727}" destId="{ABDA549F-8700-4B30-9CA6-F92307D58D8C}" srcOrd="0" destOrd="0" presId="urn:microsoft.com/office/officeart/2005/8/layout/process1"/>
    <dgm:cxn modelId="{56887EAA-D702-40F1-8E8B-50F2A809D3F8}" srcId="{A58BA87D-3C76-4783-BDE6-263346E41A3D}" destId="{DBDBD6F8-B163-4709-A8FF-6B9157404FF0}" srcOrd="0" destOrd="0" parTransId="{FFD9E881-AB41-4DCA-9CF2-660E56B075D8}" sibTransId="{11A03F91-386B-4B09-BFAC-9857E37BD8BA}"/>
    <dgm:cxn modelId="{F574704C-9916-4498-A016-C170593977F5}" type="presOf" srcId="{DBDBD6F8-B163-4709-A8FF-6B9157404FF0}" destId="{6D00E655-8863-48F6-AB91-F31B994DDB1B}" srcOrd="0" destOrd="0" presId="urn:microsoft.com/office/officeart/2005/8/layout/process1"/>
    <dgm:cxn modelId="{D9B0D474-1775-4B4B-8FDC-074267DE9E2D}" type="presOf" srcId="{A58BA87D-3C76-4783-BDE6-263346E41A3D}" destId="{2CDBEAFB-ACA6-466B-8732-1682D2B525BE}" srcOrd="0" destOrd="0" presId="urn:microsoft.com/office/officeart/2005/8/layout/process1"/>
    <dgm:cxn modelId="{74456FB4-E4B6-4CD7-90C5-CCFEA4A78532}" srcId="{A58BA87D-3C76-4783-BDE6-263346E41A3D}" destId="{FFE20E0C-750E-40D5-A1EE-D03BFFB966C0}" srcOrd="2" destOrd="0" parTransId="{90DB031D-3663-4D86-B14E-3FC2380D531F}" sibTransId="{51B712AB-EFCD-41E0-8713-447564FEE8CA}"/>
    <dgm:cxn modelId="{50606E55-9F10-4995-AE98-18B7DA221248}" type="presOf" srcId="{929B89BE-5EB0-4427-ADCD-9A3A27D6A1AA}" destId="{79CF3620-A740-45E8-A193-90AE8D147B2A}" srcOrd="0" destOrd="0" presId="urn:microsoft.com/office/officeart/2005/8/layout/process1"/>
    <dgm:cxn modelId="{89FC019B-3686-4D13-8EE2-62732F1F8D9B}" type="presParOf" srcId="{2CDBEAFB-ACA6-466B-8732-1682D2B525BE}" destId="{6D00E655-8863-48F6-AB91-F31B994DDB1B}" srcOrd="0" destOrd="0" presId="urn:microsoft.com/office/officeart/2005/8/layout/process1"/>
    <dgm:cxn modelId="{46C7C091-0DDC-4EC2-8D5F-B13CDAC6ED1A}" type="presParOf" srcId="{2CDBEAFB-ACA6-466B-8732-1682D2B525BE}" destId="{CEF7776B-9924-4D0D-9E1C-6957EAE9EFBE}" srcOrd="1" destOrd="0" presId="urn:microsoft.com/office/officeart/2005/8/layout/process1"/>
    <dgm:cxn modelId="{D0472F59-AE99-4F08-B7BC-5C4CA1164A32}" type="presParOf" srcId="{CEF7776B-9924-4D0D-9E1C-6957EAE9EFBE}" destId="{460AF8DC-D0E0-42F7-9E70-8501D70B370A}" srcOrd="0" destOrd="0" presId="urn:microsoft.com/office/officeart/2005/8/layout/process1"/>
    <dgm:cxn modelId="{4DD3A124-417D-4EB5-8C45-67F842B4BB05}" type="presParOf" srcId="{2CDBEAFB-ACA6-466B-8732-1682D2B525BE}" destId="{ABDA549F-8700-4B30-9CA6-F92307D58D8C}" srcOrd="2" destOrd="0" presId="urn:microsoft.com/office/officeart/2005/8/layout/process1"/>
    <dgm:cxn modelId="{2423ACF6-D272-4D30-8FDC-4AFBCF55F68C}" type="presParOf" srcId="{2CDBEAFB-ACA6-466B-8732-1682D2B525BE}" destId="{EEED6E14-2B05-479A-B5B9-F2DF2E504639}" srcOrd="3" destOrd="0" presId="urn:microsoft.com/office/officeart/2005/8/layout/process1"/>
    <dgm:cxn modelId="{1FB670BF-66CB-41EA-BE16-C7E8A7BB2B3A}" type="presParOf" srcId="{EEED6E14-2B05-479A-B5B9-F2DF2E504639}" destId="{6EBDCCE3-E2A8-48B4-A90B-9C83D90D1B2E}" srcOrd="0" destOrd="0" presId="urn:microsoft.com/office/officeart/2005/8/layout/process1"/>
    <dgm:cxn modelId="{F0D41A36-E92D-4F4C-B2BB-6D08A1F2DC79}" type="presParOf" srcId="{2CDBEAFB-ACA6-466B-8732-1682D2B525BE}" destId="{99F8C6B7-4875-4C31-B4D2-D03719D0F065}" srcOrd="4" destOrd="0" presId="urn:microsoft.com/office/officeart/2005/8/layout/process1"/>
    <dgm:cxn modelId="{9B4E2FCE-7914-4B66-86AF-958A8744146F}" type="presParOf" srcId="{2CDBEAFB-ACA6-466B-8732-1682D2B525BE}" destId="{F184BAFB-207F-462D-91D5-729457ECEC8B}" srcOrd="5" destOrd="0" presId="urn:microsoft.com/office/officeart/2005/8/layout/process1"/>
    <dgm:cxn modelId="{F7EF4559-15CC-4EAF-A333-8FA242D9C186}" type="presParOf" srcId="{F184BAFB-207F-462D-91D5-729457ECEC8B}" destId="{D5E2BAAA-7FEB-4D02-B9F9-238BCAB1B25A}" srcOrd="0" destOrd="0" presId="urn:microsoft.com/office/officeart/2005/8/layout/process1"/>
    <dgm:cxn modelId="{62522EC7-DC89-410C-AEB5-08DF66F1817E}" type="presParOf" srcId="{2CDBEAFB-ACA6-466B-8732-1682D2B525BE}" destId="{79CF3620-A740-45E8-A193-90AE8D147B2A}"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95427"/>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95427"/>
          </a:xfrm>
          <a:prstGeom prst="rect">
            <a:avLst/>
          </a:prstGeom>
        </p:spPr>
        <p:txBody>
          <a:bodyPr vert="horz" lIns="91440" tIns="45720" rIns="91440" bIns="45720" rtlCol="0"/>
          <a:lstStyle>
            <a:lvl1pPr algn="r">
              <a:defRPr sz="1200"/>
            </a:lvl1pPr>
          </a:lstStyle>
          <a:p>
            <a:fld id="{D3DA5005-FEBA-4530-98D6-E664C5708682}" type="datetimeFigureOut">
              <a:rPr lang="fr-FR" smtClean="0"/>
              <a:t>27/01/2021</a:t>
            </a:fld>
            <a:endParaRPr lang="fr-FR"/>
          </a:p>
        </p:txBody>
      </p:sp>
      <p:sp>
        <p:nvSpPr>
          <p:cNvPr id="4" name="Espace réservé de l'image des diapositives 3"/>
          <p:cNvSpPr>
            <a:spLocks noGrp="1" noRot="1" noChangeAspect="1"/>
          </p:cNvSpPr>
          <p:nvPr>
            <p:ph type="sldImg" idx="2"/>
          </p:nvPr>
        </p:nvSpPr>
        <p:spPr>
          <a:xfrm>
            <a:off x="1022350" y="1233488"/>
            <a:ext cx="4813300" cy="33337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751983"/>
            <a:ext cx="5486400" cy="3887986"/>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378824"/>
            <a:ext cx="2971800" cy="495426"/>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9378824"/>
            <a:ext cx="2971800" cy="495426"/>
          </a:xfrm>
          <a:prstGeom prst="rect">
            <a:avLst/>
          </a:prstGeom>
        </p:spPr>
        <p:txBody>
          <a:bodyPr vert="horz" lIns="91440" tIns="45720" rIns="91440" bIns="45720" rtlCol="0" anchor="b"/>
          <a:lstStyle>
            <a:lvl1pPr algn="r">
              <a:defRPr sz="1200"/>
            </a:lvl1pPr>
          </a:lstStyle>
          <a:p>
            <a:fld id="{3C493BBE-9C29-4506-8D4F-9090C645C9AB}" type="slidenum">
              <a:rPr lang="fr-FR" smtClean="0"/>
              <a:t>‹N°›</a:t>
            </a:fld>
            <a:endParaRPr lang="fr-FR"/>
          </a:p>
        </p:txBody>
      </p:sp>
    </p:spTree>
    <p:extLst>
      <p:ext uri="{BB962C8B-B14F-4D97-AF65-F5344CB8AC3E}">
        <p14:creationId xmlns:p14="http://schemas.microsoft.com/office/powerpoint/2010/main" val="1131163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 TS : on demande la mise en relation, le TS reprend le dossier</a:t>
            </a:r>
          </a:p>
          <a:p>
            <a:endParaRPr lang="fr-FR" dirty="0"/>
          </a:p>
        </p:txBody>
      </p:sp>
      <p:sp>
        <p:nvSpPr>
          <p:cNvPr id="4" name="Espace réservé du numéro de diapositive 3"/>
          <p:cNvSpPr>
            <a:spLocks noGrp="1"/>
          </p:cNvSpPr>
          <p:nvPr>
            <p:ph type="sldNum" sz="quarter" idx="5"/>
          </p:nvPr>
        </p:nvSpPr>
        <p:spPr/>
        <p:txBody>
          <a:bodyPr/>
          <a:lstStyle/>
          <a:p>
            <a:fld id="{3C493BBE-9C29-4506-8D4F-9090C645C9AB}" type="slidenum">
              <a:rPr lang="fr-FR" smtClean="0"/>
              <a:t>10</a:t>
            </a:fld>
            <a:endParaRPr lang="fr-FR"/>
          </a:p>
        </p:txBody>
      </p:sp>
    </p:spTree>
    <p:extLst>
      <p:ext uri="{BB962C8B-B14F-4D97-AF65-F5344CB8AC3E}">
        <p14:creationId xmlns:p14="http://schemas.microsoft.com/office/powerpoint/2010/main" val="3509850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 TS peut laisser tomber, le TS attend que le ménage se prenne en main, le </a:t>
            </a:r>
          </a:p>
        </p:txBody>
      </p:sp>
      <p:sp>
        <p:nvSpPr>
          <p:cNvPr id="4" name="Espace réservé du numéro de diapositive 3"/>
          <p:cNvSpPr>
            <a:spLocks noGrp="1"/>
          </p:cNvSpPr>
          <p:nvPr>
            <p:ph type="sldNum" sz="quarter" idx="5"/>
          </p:nvPr>
        </p:nvSpPr>
        <p:spPr/>
        <p:txBody>
          <a:bodyPr/>
          <a:lstStyle/>
          <a:p>
            <a:fld id="{3C493BBE-9C29-4506-8D4F-9090C645C9AB}" type="slidenum">
              <a:rPr lang="fr-FR" smtClean="0"/>
              <a:t>11</a:t>
            </a:fld>
            <a:endParaRPr lang="fr-FR"/>
          </a:p>
        </p:txBody>
      </p:sp>
    </p:spTree>
    <p:extLst>
      <p:ext uri="{BB962C8B-B14F-4D97-AF65-F5344CB8AC3E}">
        <p14:creationId xmlns:p14="http://schemas.microsoft.com/office/powerpoint/2010/main" val="24073844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Plus médiatisé par un TS</a:t>
            </a:r>
          </a:p>
        </p:txBody>
      </p:sp>
      <p:sp>
        <p:nvSpPr>
          <p:cNvPr id="4" name="Espace réservé du numéro de diapositive 3"/>
          <p:cNvSpPr>
            <a:spLocks noGrp="1"/>
          </p:cNvSpPr>
          <p:nvPr>
            <p:ph type="sldNum" sz="quarter" idx="5"/>
          </p:nvPr>
        </p:nvSpPr>
        <p:spPr/>
        <p:txBody>
          <a:bodyPr/>
          <a:lstStyle/>
          <a:p>
            <a:fld id="{3C493BBE-9C29-4506-8D4F-9090C645C9AB}" type="slidenum">
              <a:rPr lang="fr-FR" smtClean="0"/>
              <a:t>12</a:t>
            </a:fld>
            <a:endParaRPr lang="fr-FR"/>
          </a:p>
        </p:txBody>
      </p:sp>
    </p:spTree>
    <p:extLst>
      <p:ext uri="{BB962C8B-B14F-4D97-AF65-F5344CB8AC3E}">
        <p14:creationId xmlns:p14="http://schemas.microsoft.com/office/powerpoint/2010/main" val="4036459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Médiatisé par le TS</a:t>
            </a:r>
          </a:p>
        </p:txBody>
      </p:sp>
      <p:sp>
        <p:nvSpPr>
          <p:cNvPr id="4" name="Espace réservé du numéro de diapositive 3"/>
          <p:cNvSpPr>
            <a:spLocks noGrp="1"/>
          </p:cNvSpPr>
          <p:nvPr>
            <p:ph type="sldNum" sz="quarter" idx="5"/>
          </p:nvPr>
        </p:nvSpPr>
        <p:spPr/>
        <p:txBody>
          <a:bodyPr/>
          <a:lstStyle/>
          <a:p>
            <a:fld id="{3C493BBE-9C29-4506-8D4F-9090C645C9AB}" type="slidenum">
              <a:rPr lang="fr-FR" smtClean="0"/>
              <a:t>13</a:t>
            </a:fld>
            <a:endParaRPr lang="fr-FR"/>
          </a:p>
        </p:txBody>
      </p:sp>
    </p:spTree>
    <p:extLst>
      <p:ext uri="{BB962C8B-B14F-4D97-AF65-F5344CB8AC3E}">
        <p14:creationId xmlns:p14="http://schemas.microsoft.com/office/powerpoint/2010/main" val="4200898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Contact direct avec les bailleurs sociaux : retour sur 3 logements, travaux, plus grande réactivité, programmation déjà prévue, permet de voir où ça en est, promis des travaux qui ont pris du retard, vérification, </a:t>
            </a:r>
          </a:p>
        </p:txBody>
      </p:sp>
      <p:sp>
        <p:nvSpPr>
          <p:cNvPr id="4" name="Espace réservé du numéro de diapositive 3"/>
          <p:cNvSpPr>
            <a:spLocks noGrp="1"/>
          </p:cNvSpPr>
          <p:nvPr>
            <p:ph type="sldNum" sz="quarter" idx="5"/>
          </p:nvPr>
        </p:nvSpPr>
        <p:spPr/>
        <p:txBody>
          <a:bodyPr/>
          <a:lstStyle/>
          <a:p>
            <a:fld id="{3C493BBE-9C29-4506-8D4F-9090C645C9AB}" type="slidenum">
              <a:rPr lang="fr-FR" smtClean="0"/>
              <a:t>14</a:t>
            </a:fld>
            <a:endParaRPr lang="fr-FR"/>
          </a:p>
        </p:txBody>
      </p:sp>
    </p:spTree>
    <p:extLst>
      <p:ext uri="{BB962C8B-B14F-4D97-AF65-F5344CB8AC3E}">
        <p14:creationId xmlns:p14="http://schemas.microsoft.com/office/powerpoint/2010/main" val="33204930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Présentation avec les TS : faire rebondir les actions, animation </a:t>
            </a:r>
          </a:p>
        </p:txBody>
      </p:sp>
      <p:sp>
        <p:nvSpPr>
          <p:cNvPr id="4" name="Espace réservé du numéro de diapositive 3"/>
          <p:cNvSpPr>
            <a:spLocks noGrp="1"/>
          </p:cNvSpPr>
          <p:nvPr>
            <p:ph type="sldNum" sz="quarter" idx="5"/>
          </p:nvPr>
        </p:nvSpPr>
        <p:spPr/>
        <p:txBody>
          <a:bodyPr/>
          <a:lstStyle/>
          <a:p>
            <a:fld id="{3C493BBE-9C29-4506-8D4F-9090C645C9AB}" type="slidenum">
              <a:rPr lang="fr-FR" smtClean="0"/>
              <a:t>15</a:t>
            </a:fld>
            <a:endParaRPr lang="fr-FR"/>
          </a:p>
        </p:txBody>
      </p:sp>
    </p:spTree>
    <p:extLst>
      <p:ext uri="{BB962C8B-B14F-4D97-AF65-F5344CB8AC3E}">
        <p14:creationId xmlns:p14="http://schemas.microsoft.com/office/powerpoint/2010/main" val="28062995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3C493BBE-9C29-4506-8D4F-9090C645C9AB}" type="slidenum">
              <a:rPr lang="fr-FR" smtClean="0"/>
              <a:t>21</a:t>
            </a:fld>
            <a:endParaRPr lang="fr-FR"/>
          </a:p>
        </p:txBody>
      </p:sp>
    </p:spTree>
    <p:extLst>
      <p:ext uri="{BB962C8B-B14F-4D97-AF65-F5344CB8AC3E}">
        <p14:creationId xmlns:p14="http://schemas.microsoft.com/office/powerpoint/2010/main" val="1160401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Ajouter la prise de conscience</a:t>
            </a:r>
          </a:p>
        </p:txBody>
      </p:sp>
      <p:sp>
        <p:nvSpPr>
          <p:cNvPr id="4" name="Espace réservé du numéro de diapositive 3"/>
          <p:cNvSpPr>
            <a:spLocks noGrp="1"/>
          </p:cNvSpPr>
          <p:nvPr>
            <p:ph type="sldNum" sz="quarter" idx="5"/>
          </p:nvPr>
        </p:nvSpPr>
        <p:spPr/>
        <p:txBody>
          <a:bodyPr/>
          <a:lstStyle/>
          <a:p>
            <a:fld id="{3C493BBE-9C29-4506-8D4F-9090C645C9AB}" type="slidenum">
              <a:rPr lang="fr-FR" smtClean="0"/>
              <a:t>24</a:t>
            </a:fld>
            <a:endParaRPr lang="fr-FR"/>
          </a:p>
        </p:txBody>
      </p:sp>
    </p:spTree>
    <p:extLst>
      <p:ext uri="{BB962C8B-B14F-4D97-AF65-F5344CB8AC3E}">
        <p14:creationId xmlns:p14="http://schemas.microsoft.com/office/powerpoint/2010/main" val="2709187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uverture">
    <p:spTree>
      <p:nvGrpSpPr>
        <p:cNvPr id="1" name=""/>
        <p:cNvGrpSpPr/>
        <p:nvPr/>
      </p:nvGrpSpPr>
      <p:grpSpPr>
        <a:xfrm>
          <a:off x="0" y="0"/>
          <a:ext cx="0" cy="0"/>
          <a:chOff x="0" y="0"/>
          <a:chExt cx="0" cy="0"/>
        </a:xfrm>
      </p:grpSpPr>
      <p:sp>
        <p:nvSpPr>
          <p:cNvPr id="2" name="Titre 1"/>
          <p:cNvSpPr>
            <a:spLocks noGrp="1"/>
          </p:cNvSpPr>
          <p:nvPr>
            <p:ph type="ctrTitle"/>
          </p:nvPr>
        </p:nvSpPr>
        <p:spPr>
          <a:xfrm>
            <a:off x="1637273" y="2130429"/>
            <a:ext cx="7525781" cy="1470025"/>
          </a:xfrm>
        </p:spPr>
        <p:txBody>
          <a:bodyPr/>
          <a:lstStyle>
            <a:lvl1pPr>
              <a:defRPr b="1">
                <a:solidFill>
                  <a:schemeClr val="accent6"/>
                </a:solidFill>
              </a:defRPr>
            </a:lvl1pPr>
          </a:lstStyle>
          <a:p>
            <a:r>
              <a:rPr lang="fr-FR"/>
              <a:t>Modifiez le style du titre</a:t>
            </a:r>
            <a:endParaRPr lang="fr-FR" dirty="0"/>
          </a:p>
        </p:txBody>
      </p:sp>
      <p:sp>
        <p:nvSpPr>
          <p:cNvPr id="3" name="Sous-titre 2"/>
          <p:cNvSpPr>
            <a:spLocks noGrp="1"/>
          </p:cNvSpPr>
          <p:nvPr>
            <p:ph type="subTitle" idx="1"/>
          </p:nvPr>
        </p:nvSpPr>
        <p:spPr>
          <a:xfrm>
            <a:off x="2344665" y="3886200"/>
            <a:ext cx="6197702" cy="545423"/>
          </a:xfrm>
        </p:spPr>
        <p:txBody>
          <a:bodyPr>
            <a:normAutofit/>
          </a:bodyPr>
          <a:lstStyle>
            <a:lvl1pPr marL="0" indent="0" algn="ctr">
              <a:buNone/>
              <a:defRPr sz="2300">
                <a:solidFill>
                  <a:schemeClr val="tx1"/>
                </a:solidFill>
              </a:defRPr>
            </a:lvl1pPr>
            <a:lvl2pPr marL="436012" indent="0" algn="ctr">
              <a:buNone/>
              <a:defRPr>
                <a:solidFill>
                  <a:schemeClr val="tx1">
                    <a:tint val="75000"/>
                  </a:schemeClr>
                </a:solidFill>
              </a:defRPr>
            </a:lvl2pPr>
            <a:lvl3pPr marL="872025" indent="0" algn="ctr">
              <a:buNone/>
              <a:defRPr>
                <a:solidFill>
                  <a:schemeClr val="tx1">
                    <a:tint val="75000"/>
                  </a:schemeClr>
                </a:solidFill>
              </a:defRPr>
            </a:lvl3pPr>
            <a:lvl4pPr marL="1308037" indent="0" algn="ctr">
              <a:buNone/>
              <a:defRPr>
                <a:solidFill>
                  <a:schemeClr val="tx1">
                    <a:tint val="75000"/>
                  </a:schemeClr>
                </a:solidFill>
              </a:defRPr>
            </a:lvl4pPr>
            <a:lvl5pPr marL="1744051" indent="0" algn="ctr">
              <a:buNone/>
              <a:defRPr>
                <a:solidFill>
                  <a:schemeClr val="tx1">
                    <a:tint val="75000"/>
                  </a:schemeClr>
                </a:solidFill>
              </a:defRPr>
            </a:lvl5pPr>
            <a:lvl6pPr marL="2180063" indent="0" algn="ctr">
              <a:buNone/>
              <a:defRPr>
                <a:solidFill>
                  <a:schemeClr val="tx1">
                    <a:tint val="75000"/>
                  </a:schemeClr>
                </a:solidFill>
              </a:defRPr>
            </a:lvl6pPr>
            <a:lvl7pPr marL="2616075" indent="0" algn="ctr">
              <a:buNone/>
              <a:defRPr>
                <a:solidFill>
                  <a:schemeClr val="tx1">
                    <a:tint val="75000"/>
                  </a:schemeClr>
                </a:solidFill>
              </a:defRPr>
            </a:lvl7pPr>
            <a:lvl8pPr marL="3052088" indent="0" algn="ctr">
              <a:buNone/>
              <a:defRPr>
                <a:solidFill>
                  <a:schemeClr val="tx1">
                    <a:tint val="75000"/>
                  </a:schemeClr>
                </a:solidFill>
              </a:defRPr>
            </a:lvl8pPr>
            <a:lvl9pPr marL="3488100" indent="0" algn="ctr">
              <a:buNone/>
              <a:defRPr>
                <a:solidFill>
                  <a:schemeClr val="tx1">
                    <a:tint val="75000"/>
                  </a:schemeClr>
                </a:solidFill>
              </a:defRPr>
            </a:lvl9pPr>
          </a:lstStyle>
          <a:p>
            <a:r>
              <a:rPr lang="fr-FR"/>
              <a:t>Modifiez le style des sous-titres du masque</a:t>
            </a:r>
          </a:p>
        </p:txBody>
      </p:sp>
      <p:sp>
        <p:nvSpPr>
          <p:cNvPr id="10" name="ZoneTexte 9"/>
          <p:cNvSpPr txBox="1"/>
          <p:nvPr userDrawn="1"/>
        </p:nvSpPr>
        <p:spPr>
          <a:xfrm>
            <a:off x="6750445" y="8494741"/>
            <a:ext cx="216669" cy="169889"/>
          </a:xfrm>
          <a:prstGeom prst="rect">
            <a:avLst/>
          </a:prstGeom>
          <a:noFill/>
        </p:spPr>
        <p:txBody>
          <a:bodyPr wrap="none" lIns="107287" tIns="53643" rIns="107287" bIns="53643" rtlCol="0">
            <a:spAutoFit/>
          </a:bodyPr>
          <a:lstStyle/>
          <a:p>
            <a:endParaRPr lang="fr-FR" sz="400" dirty="0"/>
          </a:p>
        </p:txBody>
      </p:sp>
    </p:spTree>
    <p:extLst>
      <p:ext uri="{BB962C8B-B14F-4D97-AF65-F5344CB8AC3E}">
        <p14:creationId xmlns:p14="http://schemas.microsoft.com/office/powerpoint/2010/main" val="2746414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re et texte">
    <p:spTree>
      <p:nvGrpSpPr>
        <p:cNvPr id="1" name=""/>
        <p:cNvGrpSpPr/>
        <p:nvPr/>
      </p:nvGrpSpPr>
      <p:grpSpPr>
        <a:xfrm>
          <a:off x="0" y="0"/>
          <a:ext cx="0" cy="0"/>
          <a:chOff x="0" y="0"/>
          <a:chExt cx="0" cy="0"/>
        </a:xfrm>
      </p:grpSpPr>
      <p:pic>
        <p:nvPicPr>
          <p:cNvPr id="8" name="Picture 6"/>
          <p:cNvPicPr>
            <a:picLocks noChangeAspect="1"/>
          </p:cNvPicPr>
          <p:nvPr userDrawn="1"/>
        </p:nvPicPr>
        <p:blipFill rotWithShape="1">
          <a:blip r:embed="rId2" cstate="email">
            <a:extLst>
              <a:ext uri="{28A0092B-C50C-407E-A947-70E740481C1C}">
                <a14:useLocalDpi xmlns:a14="http://schemas.microsoft.com/office/drawing/2010/main" val="0"/>
              </a:ext>
            </a:extLst>
          </a:blip>
          <a:srcRect l="36962" t="29029" r="58792" b="32021"/>
          <a:stretch/>
        </p:blipFill>
        <p:spPr>
          <a:xfrm>
            <a:off x="9042402" y="6514895"/>
            <a:ext cx="95249" cy="432000"/>
          </a:xfrm>
          <a:prstGeom prst="rect">
            <a:avLst/>
          </a:prstGeom>
        </p:spPr>
      </p:pic>
      <p:sp>
        <p:nvSpPr>
          <p:cNvPr id="2" name="Titre 1"/>
          <p:cNvSpPr>
            <a:spLocks noGrp="1"/>
          </p:cNvSpPr>
          <p:nvPr>
            <p:ph type="title"/>
          </p:nvPr>
        </p:nvSpPr>
        <p:spPr>
          <a:xfrm>
            <a:off x="495300" y="12700"/>
            <a:ext cx="8915400" cy="857704"/>
          </a:xfrm>
        </p:spPr>
        <p:txBody>
          <a:bodyPr anchor="b">
            <a:normAutofit/>
          </a:bodyPr>
          <a:lstStyle>
            <a:lvl1pPr algn="l">
              <a:defRPr sz="2800" b="1">
                <a:solidFill>
                  <a:schemeClr val="accent6"/>
                </a:solidFill>
              </a:defRPr>
            </a:lvl1pPr>
          </a:lstStyle>
          <a:p>
            <a:r>
              <a:rPr lang="fr-FR"/>
              <a:t>Modifiez le style du titre</a:t>
            </a:r>
          </a:p>
        </p:txBody>
      </p:sp>
      <p:sp>
        <p:nvSpPr>
          <p:cNvPr id="4" name="Espace réservé du texte 3">
            <a:extLst>
              <a:ext uri="{FF2B5EF4-FFF2-40B4-BE49-F238E27FC236}">
                <a16:creationId xmlns:a16="http://schemas.microsoft.com/office/drawing/2014/main" xmlns="" id="{690A5CF9-8BD9-4CEB-9FFE-074130AAED42}"/>
              </a:ext>
            </a:extLst>
          </p:cNvPr>
          <p:cNvSpPr>
            <a:spLocks noGrp="1"/>
          </p:cNvSpPr>
          <p:nvPr>
            <p:ph type="body" sz="quarter" idx="13"/>
          </p:nvPr>
        </p:nvSpPr>
        <p:spPr>
          <a:xfrm>
            <a:off x="495300" y="962686"/>
            <a:ext cx="8915400" cy="1240951"/>
          </a:xfrm>
        </p:spPr>
        <p:txBody>
          <a:bodyPr>
            <a:sp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xmlns="" id="{EA1B823B-6F2B-4E18-931D-48B5482EF344}"/>
              </a:ext>
            </a:extLst>
          </p:cNvPr>
          <p:cNvSpPr>
            <a:spLocks noGrp="1"/>
          </p:cNvSpPr>
          <p:nvPr>
            <p:ph type="dt" sz="half" idx="14"/>
          </p:nvPr>
        </p:nvSpPr>
        <p:spPr/>
        <p:txBody>
          <a:bodyPr/>
          <a:lstStyle/>
          <a:p>
            <a:endParaRPr lang="en-US" dirty="0"/>
          </a:p>
        </p:txBody>
      </p:sp>
      <p:sp>
        <p:nvSpPr>
          <p:cNvPr id="9" name="Espace réservé du pied de page 8">
            <a:extLst>
              <a:ext uri="{FF2B5EF4-FFF2-40B4-BE49-F238E27FC236}">
                <a16:creationId xmlns:a16="http://schemas.microsoft.com/office/drawing/2014/main" xmlns="" id="{2015EEC9-8CFE-4644-8760-09F9B115C25C}"/>
              </a:ext>
            </a:extLst>
          </p:cNvPr>
          <p:cNvSpPr>
            <a:spLocks noGrp="1"/>
          </p:cNvSpPr>
          <p:nvPr>
            <p:ph type="ftr" sz="quarter" idx="15"/>
          </p:nvPr>
        </p:nvSpPr>
        <p:spPr>
          <a:xfrm>
            <a:off x="3281363" y="6546850"/>
            <a:ext cx="3343275" cy="365125"/>
          </a:xfrm>
          <a:prstGeom prst="rect">
            <a:avLst/>
          </a:prstGeom>
        </p:spPr>
        <p:txBody>
          <a:bodyPr/>
          <a:lstStyle/>
          <a:p>
            <a:endParaRPr lang="fr-FR" dirty="0"/>
          </a:p>
        </p:txBody>
      </p:sp>
      <p:sp>
        <p:nvSpPr>
          <p:cNvPr id="10" name="Espace réservé du numéro de diapositive 9">
            <a:extLst>
              <a:ext uri="{FF2B5EF4-FFF2-40B4-BE49-F238E27FC236}">
                <a16:creationId xmlns:a16="http://schemas.microsoft.com/office/drawing/2014/main" xmlns="" id="{1D810DCF-2A83-4D48-8A76-D406783C6902}"/>
              </a:ext>
            </a:extLst>
          </p:cNvPr>
          <p:cNvSpPr>
            <a:spLocks noGrp="1"/>
          </p:cNvSpPr>
          <p:nvPr>
            <p:ph type="sldNum" sz="quarter" idx="16"/>
          </p:nvPr>
        </p:nvSpPr>
        <p:spPr/>
        <p:txBody>
          <a:bodyPr/>
          <a:lstStyle/>
          <a:p>
            <a:fld id="{FCEE2C88-6C8F-484D-AF69-578F576B1F44}" type="slidenum">
              <a:rPr lang="en-US" smtClean="0"/>
              <a:pPr/>
              <a:t>‹N°›</a:t>
            </a:fld>
            <a:endParaRPr lang="en-US" dirty="0"/>
          </a:p>
        </p:txBody>
      </p:sp>
    </p:spTree>
    <p:extLst>
      <p:ext uri="{BB962C8B-B14F-4D97-AF65-F5344CB8AC3E}">
        <p14:creationId xmlns:p14="http://schemas.microsoft.com/office/powerpoint/2010/main" val="36617137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re et texte">
    <p:spTree>
      <p:nvGrpSpPr>
        <p:cNvPr id="1" name=""/>
        <p:cNvGrpSpPr/>
        <p:nvPr/>
      </p:nvGrpSpPr>
      <p:grpSpPr>
        <a:xfrm>
          <a:off x="0" y="0"/>
          <a:ext cx="0" cy="0"/>
          <a:chOff x="0" y="0"/>
          <a:chExt cx="0" cy="0"/>
        </a:xfrm>
      </p:grpSpPr>
      <p:pic>
        <p:nvPicPr>
          <p:cNvPr id="8" name="Picture 6"/>
          <p:cNvPicPr>
            <a:picLocks noChangeAspect="1"/>
          </p:cNvPicPr>
          <p:nvPr userDrawn="1"/>
        </p:nvPicPr>
        <p:blipFill rotWithShape="1">
          <a:blip r:embed="rId2" cstate="email">
            <a:extLst>
              <a:ext uri="{28A0092B-C50C-407E-A947-70E740481C1C}">
                <a14:useLocalDpi xmlns:a14="http://schemas.microsoft.com/office/drawing/2010/main" val="0"/>
              </a:ext>
            </a:extLst>
          </a:blip>
          <a:srcRect l="36962" t="29029" r="58792" b="32021"/>
          <a:stretch/>
        </p:blipFill>
        <p:spPr>
          <a:xfrm>
            <a:off x="9042402" y="6514895"/>
            <a:ext cx="95249" cy="432000"/>
          </a:xfrm>
          <a:prstGeom prst="rect">
            <a:avLst/>
          </a:prstGeom>
        </p:spPr>
      </p:pic>
      <p:sp>
        <p:nvSpPr>
          <p:cNvPr id="2" name="Titre 1"/>
          <p:cNvSpPr>
            <a:spLocks noGrp="1"/>
          </p:cNvSpPr>
          <p:nvPr>
            <p:ph type="title"/>
          </p:nvPr>
        </p:nvSpPr>
        <p:spPr>
          <a:xfrm>
            <a:off x="495300" y="193675"/>
            <a:ext cx="8915400" cy="857704"/>
          </a:xfrm>
        </p:spPr>
        <p:txBody>
          <a:bodyPr anchor="b">
            <a:normAutofit/>
          </a:bodyPr>
          <a:lstStyle>
            <a:lvl1pPr algn="l">
              <a:defRPr sz="2400" b="1">
                <a:solidFill>
                  <a:schemeClr val="accent6"/>
                </a:solidFill>
              </a:defRPr>
            </a:lvl1pPr>
          </a:lstStyle>
          <a:p>
            <a:r>
              <a:rPr lang="fr-FR" dirty="0"/>
              <a:t>Modifiez le style du titre</a:t>
            </a:r>
          </a:p>
        </p:txBody>
      </p:sp>
      <p:sp>
        <p:nvSpPr>
          <p:cNvPr id="4" name="Espace réservé du texte 3">
            <a:extLst>
              <a:ext uri="{FF2B5EF4-FFF2-40B4-BE49-F238E27FC236}">
                <a16:creationId xmlns:a16="http://schemas.microsoft.com/office/drawing/2014/main" xmlns="" id="{690A5CF9-8BD9-4CEB-9FFE-074130AAED42}"/>
              </a:ext>
            </a:extLst>
          </p:cNvPr>
          <p:cNvSpPr>
            <a:spLocks noGrp="1"/>
          </p:cNvSpPr>
          <p:nvPr>
            <p:ph type="body" sz="quarter" idx="13"/>
          </p:nvPr>
        </p:nvSpPr>
        <p:spPr>
          <a:xfrm>
            <a:off x="495300" y="1143661"/>
            <a:ext cx="8915400" cy="1240951"/>
          </a:xfrm>
        </p:spPr>
        <p:txBody>
          <a:bodyPr>
            <a:sp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7" name="Espace réservé de la date 6">
            <a:extLst>
              <a:ext uri="{FF2B5EF4-FFF2-40B4-BE49-F238E27FC236}">
                <a16:creationId xmlns:a16="http://schemas.microsoft.com/office/drawing/2014/main" xmlns="" id="{EA1B823B-6F2B-4E18-931D-48B5482EF344}"/>
              </a:ext>
            </a:extLst>
          </p:cNvPr>
          <p:cNvSpPr>
            <a:spLocks noGrp="1"/>
          </p:cNvSpPr>
          <p:nvPr>
            <p:ph type="dt" sz="half" idx="14"/>
          </p:nvPr>
        </p:nvSpPr>
        <p:spPr/>
        <p:txBody>
          <a:bodyPr/>
          <a:lstStyle/>
          <a:p>
            <a:endParaRPr lang="en-US" dirty="0"/>
          </a:p>
        </p:txBody>
      </p:sp>
      <p:sp>
        <p:nvSpPr>
          <p:cNvPr id="9" name="Espace réservé du pied de page 8">
            <a:extLst>
              <a:ext uri="{FF2B5EF4-FFF2-40B4-BE49-F238E27FC236}">
                <a16:creationId xmlns:a16="http://schemas.microsoft.com/office/drawing/2014/main" xmlns="" id="{2015EEC9-8CFE-4644-8760-09F9B115C25C}"/>
              </a:ext>
            </a:extLst>
          </p:cNvPr>
          <p:cNvSpPr>
            <a:spLocks noGrp="1"/>
          </p:cNvSpPr>
          <p:nvPr>
            <p:ph type="ftr" sz="quarter" idx="15"/>
          </p:nvPr>
        </p:nvSpPr>
        <p:spPr>
          <a:xfrm>
            <a:off x="3281363" y="6546850"/>
            <a:ext cx="3343275" cy="365125"/>
          </a:xfrm>
          <a:prstGeom prst="rect">
            <a:avLst/>
          </a:prstGeom>
        </p:spPr>
        <p:txBody>
          <a:bodyPr/>
          <a:lstStyle/>
          <a:p>
            <a:endParaRPr lang="fr-FR" dirty="0"/>
          </a:p>
        </p:txBody>
      </p:sp>
      <p:sp>
        <p:nvSpPr>
          <p:cNvPr id="10" name="Espace réservé du numéro de diapositive 9">
            <a:extLst>
              <a:ext uri="{FF2B5EF4-FFF2-40B4-BE49-F238E27FC236}">
                <a16:creationId xmlns:a16="http://schemas.microsoft.com/office/drawing/2014/main" xmlns="" id="{1D810DCF-2A83-4D48-8A76-D406783C6902}"/>
              </a:ext>
            </a:extLst>
          </p:cNvPr>
          <p:cNvSpPr>
            <a:spLocks noGrp="1"/>
          </p:cNvSpPr>
          <p:nvPr>
            <p:ph type="sldNum" sz="quarter" idx="16"/>
          </p:nvPr>
        </p:nvSpPr>
        <p:spPr/>
        <p:txBody>
          <a:bodyPr/>
          <a:lstStyle/>
          <a:p>
            <a:fld id="{FCEE2C88-6C8F-484D-AF69-578F576B1F44}" type="slidenum">
              <a:rPr lang="en-US" smtClean="0"/>
              <a:pPr/>
              <a:t>‹N°›</a:t>
            </a:fld>
            <a:endParaRPr lang="en-US" dirty="0"/>
          </a:p>
        </p:txBody>
      </p:sp>
      <p:sp>
        <p:nvSpPr>
          <p:cNvPr id="3" name="Rectangle 2">
            <a:extLst>
              <a:ext uri="{FF2B5EF4-FFF2-40B4-BE49-F238E27FC236}">
                <a16:creationId xmlns:a16="http://schemas.microsoft.com/office/drawing/2014/main" xmlns="" id="{BAD24444-9E9F-4D06-8707-4279E63BC8E6}"/>
              </a:ext>
            </a:extLst>
          </p:cNvPr>
          <p:cNvSpPr/>
          <p:nvPr userDrawn="1"/>
        </p:nvSpPr>
        <p:spPr>
          <a:xfrm>
            <a:off x="4247108" y="0"/>
            <a:ext cx="14148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Ecogestes</a:t>
            </a:r>
          </a:p>
        </p:txBody>
      </p:sp>
      <p:sp>
        <p:nvSpPr>
          <p:cNvPr id="5" name="Rectangle 4">
            <a:extLst>
              <a:ext uri="{FF2B5EF4-FFF2-40B4-BE49-F238E27FC236}">
                <a16:creationId xmlns:a16="http://schemas.microsoft.com/office/drawing/2014/main" xmlns="" id="{057ED740-DA15-4CF6-BAD7-810F6354D070}"/>
              </a:ext>
            </a:extLst>
          </p:cNvPr>
          <p:cNvSpPr/>
          <p:nvPr userDrawn="1"/>
        </p:nvSpPr>
        <p:spPr>
          <a:xfrm>
            <a:off x="5661831" y="0"/>
            <a:ext cx="14148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Equipements</a:t>
            </a:r>
          </a:p>
        </p:txBody>
      </p:sp>
      <p:sp>
        <p:nvSpPr>
          <p:cNvPr id="6" name="Rectangle 5">
            <a:extLst>
              <a:ext uri="{FF2B5EF4-FFF2-40B4-BE49-F238E27FC236}">
                <a16:creationId xmlns:a16="http://schemas.microsoft.com/office/drawing/2014/main" xmlns="" id="{E720D348-9936-4E7A-94ED-7ECFF23A24EF}"/>
              </a:ext>
            </a:extLst>
          </p:cNvPr>
          <p:cNvSpPr/>
          <p:nvPr userDrawn="1"/>
        </p:nvSpPr>
        <p:spPr>
          <a:xfrm>
            <a:off x="7076554" y="0"/>
            <a:ext cx="14148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45720" rIns="0" bIns="45720" numCol="1" spcCol="0" rtlCol="0" fromWordArt="0" anchor="ctr" anchorCtr="0" forceAA="0" compatLnSpc="1">
            <a:prstTxWarp prst="textNoShape">
              <a:avLst/>
            </a:prstTxWarp>
            <a:noAutofit/>
          </a:bodyPr>
          <a:lstStyle/>
          <a:p>
            <a:pPr algn="ctr"/>
            <a:r>
              <a:rPr lang="fr-FR" sz="1200" dirty="0">
                <a:solidFill>
                  <a:schemeClr val="bg1"/>
                </a:solidFill>
              </a:rPr>
              <a:t>Système de chauffe</a:t>
            </a:r>
          </a:p>
        </p:txBody>
      </p:sp>
      <p:sp>
        <p:nvSpPr>
          <p:cNvPr id="14" name="Rectangle 13">
            <a:extLst>
              <a:ext uri="{FF2B5EF4-FFF2-40B4-BE49-F238E27FC236}">
                <a16:creationId xmlns:a16="http://schemas.microsoft.com/office/drawing/2014/main" xmlns="" id="{A42DF089-3ED3-4A51-B205-AA60197B7E63}"/>
              </a:ext>
            </a:extLst>
          </p:cNvPr>
          <p:cNvSpPr/>
          <p:nvPr userDrawn="1"/>
        </p:nvSpPr>
        <p:spPr>
          <a:xfrm>
            <a:off x="8491277" y="0"/>
            <a:ext cx="14148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Factures</a:t>
            </a:r>
          </a:p>
        </p:txBody>
      </p:sp>
      <p:sp>
        <p:nvSpPr>
          <p:cNvPr id="16" name="Rectangle 15">
            <a:extLst>
              <a:ext uri="{FF2B5EF4-FFF2-40B4-BE49-F238E27FC236}">
                <a16:creationId xmlns:a16="http://schemas.microsoft.com/office/drawing/2014/main" xmlns="" id="{5227D7AB-4347-4577-AC2A-AA397E0642AF}"/>
              </a:ext>
            </a:extLst>
          </p:cNvPr>
          <p:cNvSpPr/>
          <p:nvPr userDrawn="1"/>
        </p:nvSpPr>
        <p:spPr>
          <a:xfrm>
            <a:off x="0" y="0"/>
            <a:ext cx="1414800" cy="180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lang="fr-FR" sz="1200" dirty="0">
                <a:solidFill>
                  <a:schemeClr val="bg1"/>
                </a:solidFill>
              </a:rPr>
              <a:t>Demande </a:t>
            </a:r>
            <a:r>
              <a:rPr lang="fr-FR" sz="1200" dirty="0" err="1">
                <a:solidFill>
                  <a:schemeClr val="bg1"/>
                </a:solidFill>
              </a:rPr>
              <a:t>accpt</a:t>
            </a:r>
            <a:endParaRPr lang="fr-FR" sz="1200" dirty="0">
              <a:solidFill>
                <a:schemeClr val="bg1"/>
              </a:solidFill>
            </a:endParaRPr>
          </a:p>
        </p:txBody>
      </p:sp>
      <p:sp>
        <p:nvSpPr>
          <p:cNvPr id="20" name="Rectangle 19">
            <a:extLst>
              <a:ext uri="{FF2B5EF4-FFF2-40B4-BE49-F238E27FC236}">
                <a16:creationId xmlns:a16="http://schemas.microsoft.com/office/drawing/2014/main" xmlns="" id="{7C2716FB-CF0F-48C1-8825-0E8E3D832413}"/>
              </a:ext>
            </a:extLst>
          </p:cNvPr>
          <p:cNvSpPr/>
          <p:nvPr userDrawn="1"/>
        </p:nvSpPr>
        <p:spPr>
          <a:xfrm>
            <a:off x="1414723" y="0"/>
            <a:ext cx="14148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lang="fr-FR" sz="1200" dirty="0">
                <a:solidFill>
                  <a:schemeClr val="bg1"/>
                </a:solidFill>
              </a:rPr>
              <a:t>Démarche éco</a:t>
            </a:r>
          </a:p>
        </p:txBody>
      </p:sp>
      <p:sp>
        <p:nvSpPr>
          <p:cNvPr id="22" name="Rectangle 21">
            <a:extLst>
              <a:ext uri="{FF2B5EF4-FFF2-40B4-BE49-F238E27FC236}">
                <a16:creationId xmlns:a16="http://schemas.microsoft.com/office/drawing/2014/main" xmlns="" id="{BDDE9BC6-604E-4E30-916C-14288E906E55}"/>
              </a:ext>
            </a:extLst>
          </p:cNvPr>
          <p:cNvSpPr/>
          <p:nvPr userDrawn="1"/>
        </p:nvSpPr>
        <p:spPr>
          <a:xfrm>
            <a:off x="2829445" y="0"/>
            <a:ext cx="14148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Travaux</a:t>
            </a:r>
          </a:p>
        </p:txBody>
      </p:sp>
    </p:spTree>
    <p:extLst>
      <p:ext uri="{BB962C8B-B14F-4D97-AF65-F5344CB8AC3E}">
        <p14:creationId xmlns:p14="http://schemas.microsoft.com/office/powerpoint/2010/main" val="1185183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ouvelle parti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F6F307C7-F51B-44AA-B807-3CE9CEBBB053}"/>
              </a:ext>
            </a:extLst>
          </p:cNvPr>
          <p:cNvSpPr/>
          <p:nvPr userDrawn="1"/>
        </p:nvSpPr>
        <p:spPr>
          <a:xfrm>
            <a:off x="94292" y="3276917"/>
            <a:ext cx="9811708" cy="1514902"/>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85738" indent="-185738" algn="l">
              <a:buFont typeface="Arial" panose="020B0604020202020204" pitchFamily="34" charset="0"/>
              <a:buChar char="•"/>
            </a:pPr>
            <a:endParaRPr lang="fr-FR" sz="1400" dirty="0">
              <a:solidFill>
                <a:schemeClr val="tx1"/>
              </a:solidFill>
              <a:latin typeface="Malgun Gothic" panose="020B0503020000020004" pitchFamily="34" charset="-127"/>
              <a:ea typeface="Malgun Gothic" panose="020B0503020000020004" pitchFamily="34" charset="-127"/>
            </a:endParaRPr>
          </a:p>
        </p:txBody>
      </p:sp>
      <p:pic>
        <p:nvPicPr>
          <p:cNvPr id="8" name="Picture 6"/>
          <p:cNvPicPr>
            <a:picLocks noChangeAspect="1"/>
          </p:cNvPicPr>
          <p:nvPr userDrawn="1"/>
        </p:nvPicPr>
        <p:blipFill rotWithShape="1">
          <a:blip r:embed="rId2" cstate="email">
            <a:extLst>
              <a:ext uri="{28A0092B-C50C-407E-A947-70E740481C1C}">
                <a14:useLocalDpi xmlns:a14="http://schemas.microsoft.com/office/drawing/2010/main" val="0"/>
              </a:ext>
            </a:extLst>
          </a:blip>
          <a:srcRect l="36962" t="29029" r="58792" b="32021"/>
          <a:stretch/>
        </p:blipFill>
        <p:spPr>
          <a:xfrm>
            <a:off x="9042402" y="6514895"/>
            <a:ext cx="95249" cy="432000"/>
          </a:xfrm>
          <a:prstGeom prst="rect">
            <a:avLst/>
          </a:prstGeom>
        </p:spPr>
      </p:pic>
      <p:sp>
        <p:nvSpPr>
          <p:cNvPr id="2" name="Titre 1"/>
          <p:cNvSpPr>
            <a:spLocks noGrp="1"/>
          </p:cNvSpPr>
          <p:nvPr>
            <p:ph type="title"/>
          </p:nvPr>
        </p:nvSpPr>
        <p:spPr>
          <a:xfrm>
            <a:off x="495300" y="3642598"/>
            <a:ext cx="8915400" cy="857704"/>
          </a:xfrm>
        </p:spPr>
        <p:txBody>
          <a:bodyPr>
            <a:normAutofit/>
          </a:bodyPr>
          <a:lstStyle>
            <a:lvl1pPr algn="l">
              <a:defRPr sz="2800" b="1">
                <a:solidFill>
                  <a:schemeClr val="accent6"/>
                </a:solidFill>
              </a:defRPr>
            </a:lvl1pPr>
          </a:lstStyle>
          <a:p>
            <a:r>
              <a:rPr lang="fr-FR"/>
              <a:t>Modifiez le style du titre</a:t>
            </a:r>
            <a:endParaRPr lang="fr-FR" dirty="0"/>
          </a:p>
        </p:txBody>
      </p:sp>
      <p:sp>
        <p:nvSpPr>
          <p:cNvPr id="12" name="Espace réservé du texte 11">
            <a:extLst>
              <a:ext uri="{FF2B5EF4-FFF2-40B4-BE49-F238E27FC236}">
                <a16:creationId xmlns:a16="http://schemas.microsoft.com/office/drawing/2014/main" xmlns="" id="{37F22733-F368-40D2-BFB6-00FA55144772}"/>
              </a:ext>
            </a:extLst>
          </p:cNvPr>
          <p:cNvSpPr>
            <a:spLocks noGrp="1"/>
          </p:cNvSpPr>
          <p:nvPr>
            <p:ph type="body" sz="quarter" idx="14"/>
          </p:nvPr>
        </p:nvSpPr>
        <p:spPr>
          <a:xfrm>
            <a:off x="1459837" y="4925919"/>
            <a:ext cx="5513388" cy="1692275"/>
          </a:xfrm>
        </p:spPr>
        <p:txBody>
          <a:bodyPr/>
          <a:lstStyle>
            <a:lvl1pPr marL="327009" indent="-327009">
              <a:buFont typeface="helvetica" panose="020B0604020202020204" pitchFamily="34" charset="0"/>
              <a:buChar char="●"/>
              <a:defRPr sz="2000" b="1">
                <a:solidFill>
                  <a:schemeClr val="bg1">
                    <a:lumMod val="75000"/>
                  </a:schemeClr>
                </a:solidFill>
                <a:latin typeface="+mj-lt"/>
                <a:ea typeface="Malgun Gothic" panose="020B0503020000020004" pitchFamily="34" charset="-127"/>
              </a:defRPr>
            </a:lvl1pPr>
          </a:lstStyle>
          <a:p>
            <a:pPr lvl="0"/>
            <a:r>
              <a:rPr lang="fr-FR" dirty="0"/>
              <a:t>Cliquez pour modifier les styles du texte du masque</a:t>
            </a:r>
          </a:p>
          <a:p>
            <a:pPr lvl="1"/>
            <a:r>
              <a:rPr lang="fr-FR" dirty="0"/>
              <a:t>Deuxième niveau</a:t>
            </a:r>
          </a:p>
        </p:txBody>
      </p:sp>
      <p:sp>
        <p:nvSpPr>
          <p:cNvPr id="3" name="Espace réservé de la date 2">
            <a:extLst>
              <a:ext uri="{FF2B5EF4-FFF2-40B4-BE49-F238E27FC236}">
                <a16:creationId xmlns:a16="http://schemas.microsoft.com/office/drawing/2014/main" xmlns="" id="{96004BDA-033A-4C8D-83A2-997297604CF9}"/>
              </a:ext>
            </a:extLst>
          </p:cNvPr>
          <p:cNvSpPr>
            <a:spLocks noGrp="1"/>
          </p:cNvSpPr>
          <p:nvPr>
            <p:ph type="dt" sz="half" idx="15"/>
          </p:nvPr>
        </p:nvSpPr>
        <p:spPr/>
        <p:txBody>
          <a:bodyPr/>
          <a:lstStyle/>
          <a:p>
            <a:endParaRPr lang="en-US" dirty="0"/>
          </a:p>
        </p:txBody>
      </p:sp>
      <p:sp>
        <p:nvSpPr>
          <p:cNvPr id="4" name="Espace réservé du pied de page 3">
            <a:extLst>
              <a:ext uri="{FF2B5EF4-FFF2-40B4-BE49-F238E27FC236}">
                <a16:creationId xmlns:a16="http://schemas.microsoft.com/office/drawing/2014/main" xmlns="" id="{5CAF26FD-1837-45E0-9B81-DEFB63E217DF}"/>
              </a:ext>
            </a:extLst>
          </p:cNvPr>
          <p:cNvSpPr>
            <a:spLocks noGrp="1"/>
          </p:cNvSpPr>
          <p:nvPr>
            <p:ph type="ftr" sz="quarter" idx="16"/>
          </p:nvPr>
        </p:nvSpPr>
        <p:spPr>
          <a:xfrm>
            <a:off x="3281363" y="6565900"/>
            <a:ext cx="3343275" cy="365125"/>
          </a:xfrm>
          <a:prstGeom prst="rect">
            <a:avLst/>
          </a:prstGeom>
        </p:spPr>
        <p:txBody>
          <a:bodyPr/>
          <a:lstStyle/>
          <a:p>
            <a:endParaRPr lang="fr-FR" dirty="0"/>
          </a:p>
        </p:txBody>
      </p:sp>
      <p:sp>
        <p:nvSpPr>
          <p:cNvPr id="5" name="Espace réservé du numéro de diapositive 4">
            <a:extLst>
              <a:ext uri="{FF2B5EF4-FFF2-40B4-BE49-F238E27FC236}">
                <a16:creationId xmlns:a16="http://schemas.microsoft.com/office/drawing/2014/main" xmlns="" id="{9E10C8D2-B7BD-4A5F-907B-5664616A628D}"/>
              </a:ext>
            </a:extLst>
          </p:cNvPr>
          <p:cNvSpPr>
            <a:spLocks noGrp="1"/>
          </p:cNvSpPr>
          <p:nvPr>
            <p:ph type="sldNum" sz="quarter" idx="17"/>
          </p:nvPr>
        </p:nvSpPr>
        <p:spPr/>
        <p:txBody>
          <a:bodyPr/>
          <a:lstStyle/>
          <a:p>
            <a:fld id="{FCEE2C88-6C8F-484D-AF69-578F576B1F44}" type="slidenum">
              <a:rPr lang="en-US" smtClean="0"/>
              <a:pPr/>
              <a:t>‹N°›</a:t>
            </a:fld>
            <a:endParaRPr lang="en-US" dirty="0"/>
          </a:p>
        </p:txBody>
      </p:sp>
    </p:spTree>
    <p:extLst>
      <p:ext uri="{BB962C8B-B14F-4D97-AF65-F5344CB8AC3E}">
        <p14:creationId xmlns:p14="http://schemas.microsoft.com/office/powerpoint/2010/main" val="10412942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nnexe">
    <p:spTree>
      <p:nvGrpSpPr>
        <p:cNvPr id="1" name=""/>
        <p:cNvGrpSpPr/>
        <p:nvPr/>
      </p:nvGrpSpPr>
      <p:grpSpPr>
        <a:xfrm>
          <a:off x="0" y="0"/>
          <a:ext cx="0" cy="0"/>
          <a:chOff x="0" y="0"/>
          <a:chExt cx="0" cy="0"/>
        </a:xfrm>
      </p:grpSpPr>
      <p:pic>
        <p:nvPicPr>
          <p:cNvPr id="9" name="Picture 6"/>
          <p:cNvPicPr>
            <a:picLocks noChangeAspect="1"/>
          </p:cNvPicPr>
          <p:nvPr userDrawn="1"/>
        </p:nvPicPr>
        <p:blipFill rotWithShape="1">
          <a:blip r:embed="rId2" cstate="email">
            <a:extLst>
              <a:ext uri="{28A0092B-C50C-407E-A947-70E740481C1C}">
                <a14:useLocalDpi xmlns:a14="http://schemas.microsoft.com/office/drawing/2010/main" val="0"/>
              </a:ext>
            </a:extLst>
          </a:blip>
          <a:srcRect l="36962" t="29029" r="58792" b="32021"/>
          <a:stretch/>
        </p:blipFill>
        <p:spPr>
          <a:xfrm>
            <a:off x="9042402" y="6514895"/>
            <a:ext cx="95249" cy="432000"/>
          </a:xfrm>
          <a:prstGeom prst="rect">
            <a:avLst/>
          </a:prstGeom>
        </p:spPr>
      </p:pic>
      <p:sp>
        <p:nvSpPr>
          <p:cNvPr id="2" name="Titre 1"/>
          <p:cNvSpPr>
            <a:spLocks noGrp="1"/>
          </p:cNvSpPr>
          <p:nvPr>
            <p:ph type="title" hasCustomPrompt="1"/>
          </p:nvPr>
        </p:nvSpPr>
        <p:spPr>
          <a:xfrm>
            <a:off x="6642100" y="18668"/>
            <a:ext cx="3187700" cy="754664"/>
          </a:xfrm>
        </p:spPr>
        <p:txBody>
          <a:bodyPr>
            <a:spAutoFit/>
          </a:bodyPr>
          <a:lstStyle>
            <a:lvl1pPr>
              <a:defRPr sz="2100" b="1">
                <a:solidFill>
                  <a:schemeClr val="bg1">
                    <a:lumMod val="75000"/>
                  </a:schemeClr>
                </a:solidFill>
              </a:defRPr>
            </a:lvl1pPr>
          </a:lstStyle>
          <a:p>
            <a:r>
              <a:rPr lang="fr-FR" dirty="0"/>
              <a:t>CLIQUEZ ET MODIFIEZ LE TITRE</a:t>
            </a:r>
          </a:p>
        </p:txBody>
      </p:sp>
      <p:sp>
        <p:nvSpPr>
          <p:cNvPr id="6" name="Espace réservé de la date 5">
            <a:extLst>
              <a:ext uri="{FF2B5EF4-FFF2-40B4-BE49-F238E27FC236}">
                <a16:creationId xmlns:a16="http://schemas.microsoft.com/office/drawing/2014/main" xmlns="" id="{4BEBA20C-3180-457F-8686-8C1DD1342FBB}"/>
              </a:ext>
            </a:extLst>
          </p:cNvPr>
          <p:cNvSpPr>
            <a:spLocks noGrp="1"/>
          </p:cNvSpPr>
          <p:nvPr>
            <p:ph type="dt" sz="half" idx="10"/>
          </p:nvPr>
        </p:nvSpPr>
        <p:spPr/>
        <p:txBody>
          <a:bodyPr/>
          <a:lstStyle/>
          <a:p>
            <a:endParaRPr lang="en-US" dirty="0"/>
          </a:p>
        </p:txBody>
      </p:sp>
      <p:sp>
        <p:nvSpPr>
          <p:cNvPr id="8" name="Espace réservé du pied de page 7">
            <a:extLst>
              <a:ext uri="{FF2B5EF4-FFF2-40B4-BE49-F238E27FC236}">
                <a16:creationId xmlns:a16="http://schemas.microsoft.com/office/drawing/2014/main" xmlns="" id="{95FEA253-9C0F-4494-844D-6D1D213F1459}"/>
              </a:ext>
            </a:extLst>
          </p:cNvPr>
          <p:cNvSpPr>
            <a:spLocks noGrp="1"/>
          </p:cNvSpPr>
          <p:nvPr>
            <p:ph type="ftr" sz="quarter" idx="11"/>
          </p:nvPr>
        </p:nvSpPr>
        <p:spPr>
          <a:xfrm>
            <a:off x="3281363" y="6575425"/>
            <a:ext cx="3343275" cy="365125"/>
          </a:xfrm>
          <a:prstGeom prst="rect">
            <a:avLst/>
          </a:prstGeom>
        </p:spPr>
        <p:txBody>
          <a:bodyPr/>
          <a:lstStyle/>
          <a:p>
            <a:endParaRPr lang="fr-FR" dirty="0"/>
          </a:p>
        </p:txBody>
      </p:sp>
      <p:sp>
        <p:nvSpPr>
          <p:cNvPr id="10" name="Espace réservé du numéro de diapositive 9">
            <a:extLst>
              <a:ext uri="{FF2B5EF4-FFF2-40B4-BE49-F238E27FC236}">
                <a16:creationId xmlns:a16="http://schemas.microsoft.com/office/drawing/2014/main" xmlns="" id="{A6327AC8-0421-42EB-8D65-4C475597DC07}"/>
              </a:ext>
            </a:extLst>
          </p:cNvPr>
          <p:cNvSpPr>
            <a:spLocks noGrp="1"/>
          </p:cNvSpPr>
          <p:nvPr>
            <p:ph type="sldNum" sz="quarter" idx="12"/>
          </p:nvPr>
        </p:nvSpPr>
        <p:spPr/>
        <p:txBody>
          <a:bodyPr/>
          <a:lstStyle/>
          <a:p>
            <a:fld id="{FCEE2C88-6C8F-484D-AF69-578F576B1F44}" type="slidenum">
              <a:rPr lang="en-US" smtClean="0"/>
              <a:pPr/>
              <a:t>‹N°›</a:t>
            </a:fld>
            <a:endParaRPr lang="en-US" dirty="0"/>
          </a:p>
        </p:txBody>
      </p:sp>
    </p:spTree>
    <p:extLst>
      <p:ext uri="{BB962C8B-B14F-4D97-AF65-F5344CB8AC3E}">
        <p14:creationId xmlns:p14="http://schemas.microsoft.com/office/powerpoint/2010/main" val="4007770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ide">
    <p:spTree>
      <p:nvGrpSpPr>
        <p:cNvPr id="1" name=""/>
        <p:cNvGrpSpPr/>
        <p:nvPr/>
      </p:nvGrpSpPr>
      <p:grpSpPr>
        <a:xfrm>
          <a:off x="0" y="0"/>
          <a:ext cx="0" cy="0"/>
          <a:chOff x="0" y="0"/>
          <a:chExt cx="0" cy="0"/>
        </a:xfrm>
      </p:grpSpPr>
      <p:pic>
        <p:nvPicPr>
          <p:cNvPr id="10" name="Picture 6"/>
          <p:cNvPicPr>
            <a:picLocks noChangeAspect="1"/>
          </p:cNvPicPr>
          <p:nvPr userDrawn="1"/>
        </p:nvPicPr>
        <p:blipFill rotWithShape="1">
          <a:blip r:embed="rId2" cstate="email">
            <a:extLst>
              <a:ext uri="{28A0092B-C50C-407E-A947-70E740481C1C}">
                <a14:useLocalDpi xmlns:a14="http://schemas.microsoft.com/office/drawing/2010/main" val="0"/>
              </a:ext>
            </a:extLst>
          </a:blip>
          <a:srcRect l="36962" t="29029" r="58792" b="32021"/>
          <a:stretch/>
        </p:blipFill>
        <p:spPr>
          <a:xfrm>
            <a:off x="9042402" y="6514895"/>
            <a:ext cx="95249" cy="432000"/>
          </a:xfrm>
          <a:prstGeom prst="rect">
            <a:avLst/>
          </a:prstGeom>
        </p:spPr>
      </p:pic>
      <p:sp>
        <p:nvSpPr>
          <p:cNvPr id="2" name="Espace réservé de la date 1">
            <a:extLst>
              <a:ext uri="{FF2B5EF4-FFF2-40B4-BE49-F238E27FC236}">
                <a16:creationId xmlns:a16="http://schemas.microsoft.com/office/drawing/2014/main" xmlns="" id="{3EC53766-11FD-459C-821B-EF99BEDD342C}"/>
              </a:ext>
            </a:extLst>
          </p:cNvPr>
          <p:cNvSpPr>
            <a:spLocks noGrp="1"/>
          </p:cNvSpPr>
          <p:nvPr>
            <p:ph type="dt" sz="half" idx="10"/>
          </p:nvPr>
        </p:nvSpPr>
        <p:spPr/>
        <p:txBody>
          <a:bodyPr/>
          <a:lstStyle/>
          <a:p>
            <a:endParaRPr lang="en-US" dirty="0"/>
          </a:p>
        </p:txBody>
      </p:sp>
      <p:sp>
        <p:nvSpPr>
          <p:cNvPr id="3" name="Espace réservé du pied de page 2">
            <a:extLst>
              <a:ext uri="{FF2B5EF4-FFF2-40B4-BE49-F238E27FC236}">
                <a16:creationId xmlns:a16="http://schemas.microsoft.com/office/drawing/2014/main" xmlns="" id="{138F79FA-4BCD-4F1C-88CA-3235DF9FE4F8}"/>
              </a:ext>
            </a:extLst>
          </p:cNvPr>
          <p:cNvSpPr>
            <a:spLocks noGrp="1"/>
          </p:cNvSpPr>
          <p:nvPr>
            <p:ph type="ftr" sz="quarter" idx="11"/>
          </p:nvPr>
        </p:nvSpPr>
        <p:spPr>
          <a:xfrm>
            <a:off x="3281363" y="6565900"/>
            <a:ext cx="3343275" cy="365125"/>
          </a:xfrm>
          <a:prstGeom prst="rect">
            <a:avLst/>
          </a:prstGeom>
        </p:spPr>
        <p:txBody>
          <a:bodyPr/>
          <a:lstStyle/>
          <a:p>
            <a:endParaRPr lang="fr-FR" dirty="0"/>
          </a:p>
        </p:txBody>
      </p:sp>
      <p:sp>
        <p:nvSpPr>
          <p:cNvPr id="4" name="Espace réservé du numéro de diapositive 3">
            <a:extLst>
              <a:ext uri="{FF2B5EF4-FFF2-40B4-BE49-F238E27FC236}">
                <a16:creationId xmlns:a16="http://schemas.microsoft.com/office/drawing/2014/main" xmlns="" id="{C9804C4E-8031-4AC0-91BD-1B935F401877}"/>
              </a:ext>
            </a:extLst>
          </p:cNvPr>
          <p:cNvSpPr>
            <a:spLocks noGrp="1"/>
          </p:cNvSpPr>
          <p:nvPr>
            <p:ph type="sldNum" sz="quarter" idx="12"/>
          </p:nvPr>
        </p:nvSpPr>
        <p:spPr/>
        <p:txBody>
          <a:bodyPr/>
          <a:lstStyle/>
          <a:p>
            <a:fld id="{FCEE2C88-6C8F-484D-AF69-578F576B1F44}" type="slidenum">
              <a:rPr lang="en-US" smtClean="0"/>
              <a:pPr/>
              <a:t>‹N°›</a:t>
            </a:fld>
            <a:endParaRPr lang="en-US" dirty="0"/>
          </a:p>
        </p:txBody>
      </p:sp>
    </p:spTree>
    <p:extLst>
      <p:ext uri="{BB962C8B-B14F-4D97-AF65-F5344CB8AC3E}">
        <p14:creationId xmlns:p14="http://schemas.microsoft.com/office/powerpoint/2010/main" val="63547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lôture">
    <p:spTree>
      <p:nvGrpSpPr>
        <p:cNvPr id="1" name=""/>
        <p:cNvGrpSpPr/>
        <p:nvPr/>
      </p:nvGrpSpPr>
      <p:grpSpPr>
        <a:xfrm>
          <a:off x="0" y="0"/>
          <a:ext cx="0" cy="0"/>
          <a:chOff x="0" y="0"/>
          <a:chExt cx="0" cy="0"/>
        </a:xfrm>
      </p:grpSpPr>
      <p:pic>
        <p:nvPicPr>
          <p:cNvPr id="7" name="Image 6" descr="BACK.png"/>
          <p:cNvPicPr>
            <a:picLocks noChangeAspect="1"/>
          </p:cNvPicPr>
          <p:nvPr userDrawn="1"/>
        </p:nvPicPr>
        <p:blipFill rotWithShape="1">
          <a:blip r:embed="rId2">
            <a:extLst>
              <a:ext uri="{28A0092B-C50C-407E-A947-70E740481C1C}">
                <a14:useLocalDpi xmlns:a14="http://schemas.microsoft.com/office/drawing/2010/main" val="0"/>
              </a:ext>
            </a:extLst>
          </a:blip>
          <a:srcRect l="53880" b="40060"/>
          <a:stretch/>
        </p:blipFill>
        <p:spPr>
          <a:xfrm>
            <a:off x="0" y="1"/>
            <a:ext cx="4329943" cy="6892323"/>
          </a:xfrm>
          <a:prstGeom prst="rect">
            <a:avLst/>
          </a:prstGeom>
        </p:spPr>
      </p:pic>
      <p:sp>
        <p:nvSpPr>
          <p:cNvPr id="10" name="ZoneTexte 9"/>
          <p:cNvSpPr txBox="1"/>
          <p:nvPr userDrawn="1"/>
        </p:nvSpPr>
        <p:spPr>
          <a:xfrm>
            <a:off x="6750445" y="8494741"/>
            <a:ext cx="216669" cy="169889"/>
          </a:xfrm>
          <a:prstGeom prst="rect">
            <a:avLst/>
          </a:prstGeom>
          <a:noFill/>
        </p:spPr>
        <p:txBody>
          <a:bodyPr wrap="none" lIns="107287" tIns="53643" rIns="107287" bIns="53643" rtlCol="0">
            <a:spAutoFit/>
          </a:bodyPr>
          <a:lstStyle/>
          <a:p>
            <a:endParaRPr lang="fr-FR" sz="400" dirty="0"/>
          </a:p>
        </p:txBody>
      </p:sp>
      <p:pic>
        <p:nvPicPr>
          <p:cNvPr id="12" name="Picture 6"/>
          <p:cNvPicPr>
            <a:picLocks noChangeAspect="1"/>
          </p:cNvPicPr>
          <p:nvPr userDrawn="1"/>
        </p:nvPicPr>
        <p:blipFill rotWithShape="1">
          <a:blip r:embed="rId3" cstate="email">
            <a:extLst>
              <a:ext uri="{28A0092B-C50C-407E-A947-70E740481C1C}">
                <a14:useLocalDpi xmlns:a14="http://schemas.microsoft.com/office/drawing/2010/main" val="0"/>
              </a:ext>
            </a:extLst>
          </a:blip>
          <a:srcRect l="23426" t="29029" r="21759" b="32021"/>
          <a:stretch/>
        </p:blipFill>
        <p:spPr>
          <a:xfrm>
            <a:off x="8533097" y="6331229"/>
            <a:ext cx="1229538" cy="432000"/>
          </a:xfrm>
          <a:prstGeom prst="rect">
            <a:avLst/>
          </a:prstGeom>
        </p:spPr>
      </p:pic>
      <p:sp>
        <p:nvSpPr>
          <p:cNvPr id="4" name="Titre 3"/>
          <p:cNvSpPr>
            <a:spLocks noGrp="1"/>
          </p:cNvSpPr>
          <p:nvPr>
            <p:ph type="title"/>
          </p:nvPr>
        </p:nvSpPr>
        <p:spPr>
          <a:xfrm>
            <a:off x="495300" y="12700"/>
            <a:ext cx="8915400" cy="864000"/>
          </a:xfrm>
        </p:spPr>
        <p:txBody>
          <a:bodyPr>
            <a:normAutofit/>
          </a:bodyPr>
          <a:lstStyle>
            <a:lvl1pPr>
              <a:defRPr sz="2800" b="1" baseline="0">
                <a:solidFill>
                  <a:schemeClr val="accent6"/>
                </a:solidFill>
              </a:defRPr>
            </a:lvl1pPr>
          </a:lstStyle>
          <a:p>
            <a:r>
              <a:rPr lang="fr-FR"/>
              <a:t>Modifiez le style du titre</a:t>
            </a:r>
            <a:endParaRPr lang="fr-FR" dirty="0"/>
          </a:p>
        </p:txBody>
      </p:sp>
      <p:sp>
        <p:nvSpPr>
          <p:cNvPr id="3" name="Espace réservé de la date 2">
            <a:extLst>
              <a:ext uri="{FF2B5EF4-FFF2-40B4-BE49-F238E27FC236}">
                <a16:creationId xmlns:a16="http://schemas.microsoft.com/office/drawing/2014/main" xmlns="" id="{F279622E-44A8-47AC-833C-721A39AEAD5B}"/>
              </a:ext>
            </a:extLst>
          </p:cNvPr>
          <p:cNvSpPr>
            <a:spLocks noGrp="1"/>
          </p:cNvSpPr>
          <p:nvPr>
            <p:ph type="dt" sz="half" idx="10"/>
          </p:nvPr>
        </p:nvSpPr>
        <p:spPr/>
        <p:txBody>
          <a:bodyPr/>
          <a:lstStyle/>
          <a:p>
            <a:fld id="{88015FA6-086E-4BF8-AFA0-DCB03B14B507}" type="datetime1">
              <a:rPr lang="fr-FR" smtClean="0"/>
              <a:t>27/01/2021</a:t>
            </a:fld>
            <a:endParaRPr lang="en-US" dirty="0"/>
          </a:p>
        </p:txBody>
      </p:sp>
      <p:sp>
        <p:nvSpPr>
          <p:cNvPr id="8" name="Espace réservé du pied de page 7">
            <a:extLst>
              <a:ext uri="{FF2B5EF4-FFF2-40B4-BE49-F238E27FC236}">
                <a16:creationId xmlns:a16="http://schemas.microsoft.com/office/drawing/2014/main" xmlns="" id="{AB5CF5F1-7409-48D5-B485-D7E1CE4702B1}"/>
              </a:ext>
            </a:extLst>
          </p:cNvPr>
          <p:cNvSpPr>
            <a:spLocks noGrp="1"/>
          </p:cNvSpPr>
          <p:nvPr>
            <p:ph type="ftr" sz="quarter" idx="11"/>
          </p:nvPr>
        </p:nvSpPr>
        <p:spPr>
          <a:xfrm>
            <a:off x="3281363" y="6565900"/>
            <a:ext cx="3343275" cy="365125"/>
          </a:xfrm>
          <a:prstGeom prst="rect">
            <a:avLst/>
          </a:prstGeom>
        </p:spPr>
        <p:txBody>
          <a:bodyPr/>
          <a:lstStyle/>
          <a:p>
            <a:r>
              <a:rPr lang="fr-FR"/>
              <a:t>Conseil Départemental du Bas-Rhin</a:t>
            </a:r>
            <a:endParaRPr lang="fr-FR" dirty="0"/>
          </a:p>
        </p:txBody>
      </p:sp>
      <p:sp>
        <p:nvSpPr>
          <p:cNvPr id="9" name="Espace réservé du numéro de diapositive 8">
            <a:extLst>
              <a:ext uri="{FF2B5EF4-FFF2-40B4-BE49-F238E27FC236}">
                <a16:creationId xmlns:a16="http://schemas.microsoft.com/office/drawing/2014/main" xmlns="" id="{6A2A101F-EB59-4438-9A54-A4D6529A1587}"/>
              </a:ext>
            </a:extLst>
          </p:cNvPr>
          <p:cNvSpPr>
            <a:spLocks noGrp="1"/>
          </p:cNvSpPr>
          <p:nvPr>
            <p:ph type="sldNum" sz="quarter" idx="12"/>
          </p:nvPr>
        </p:nvSpPr>
        <p:spPr/>
        <p:txBody>
          <a:bodyPr/>
          <a:lstStyle/>
          <a:p>
            <a:fld id="{FCEE2C88-6C8F-484D-AF69-578F576B1F44}" type="slidenum">
              <a:rPr lang="en-US" smtClean="0"/>
              <a:pPr/>
              <a:t>‹N°›</a:t>
            </a:fld>
            <a:endParaRPr lang="en-US" dirty="0"/>
          </a:p>
        </p:txBody>
      </p:sp>
    </p:spTree>
    <p:extLst>
      <p:ext uri="{BB962C8B-B14F-4D97-AF65-F5344CB8AC3E}">
        <p14:creationId xmlns:p14="http://schemas.microsoft.com/office/powerpoint/2010/main" val="3914092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95300" y="274639"/>
            <a:ext cx="8915400" cy="1143000"/>
          </a:xfrm>
          <a:prstGeom prst="rect">
            <a:avLst/>
          </a:prstGeom>
        </p:spPr>
        <p:txBody>
          <a:bodyPr vert="horz" lIns="107287" tIns="53643" rIns="107287" bIns="53643" rtlCol="0" anchor="ctr">
            <a:normAutofit/>
          </a:bodyPr>
          <a:lstStyle/>
          <a:p>
            <a:r>
              <a:rPr lang="en-US"/>
              <a:t>Cliquez et modifiez le titre</a:t>
            </a:r>
            <a:endParaRPr lang="fr-FR"/>
          </a:p>
        </p:txBody>
      </p:sp>
      <p:sp>
        <p:nvSpPr>
          <p:cNvPr id="3" name="Espace réservé du texte 2"/>
          <p:cNvSpPr>
            <a:spLocks noGrp="1"/>
          </p:cNvSpPr>
          <p:nvPr>
            <p:ph type="body" idx="1"/>
          </p:nvPr>
        </p:nvSpPr>
        <p:spPr>
          <a:xfrm>
            <a:off x="495300" y="1600203"/>
            <a:ext cx="8915400" cy="4525963"/>
          </a:xfrm>
          <a:prstGeom prst="rect">
            <a:avLst/>
          </a:prstGeom>
        </p:spPr>
        <p:txBody>
          <a:bodyPr vert="horz" lIns="107287" tIns="53643" rIns="107287" bIns="53643" rtlCol="0">
            <a:normAutofit/>
          </a:bodyPr>
          <a:lstStyle/>
          <a:p>
            <a:pPr lvl="0"/>
            <a:r>
              <a:rPr lang="en-US" dirty="0" err="1"/>
              <a:t>Cliquez</a:t>
            </a:r>
            <a:r>
              <a:rPr lang="en-US" dirty="0"/>
              <a:t> pour modifier les styles du </a:t>
            </a:r>
            <a:r>
              <a:rPr lang="en-US" dirty="0" err="1"/>
              <a:t>texte</a:t>
            </a:r>
            <a:r>
              <a:rPr lang="en-US" dirty="0"/>
              <a:t> du masque</a:t>
            </a:r>
          </a:p>
          <a:p>
            <a:pPr lvl="1"/>
            <a:r>
              <a:rPr lang="en-US" dirty="0" err="1"/>
              <a:t>Deuxième</a:t>
            </a:r>
            <a:r>
              <a:rPr lang="en-US" dirty="0"/>
              <a:t> </a:t>
            </a:r>
            <a:r>
              <a:rPr lang="en-US" dirty="0" err="1"/>
              <a:t>niveau</a:t>
            </a:r>
            <a:endParaRPr lang="en-US" dirty="0"/>
          </a:p>
          <a:p>
            <a:pPr lvl="2"/>
            <a:r>
              <a:rPr lang="en-US" dirty="0" err="1"/>
              <a:t>Troisième</a:t>
            </a:r>
            <a:r>
              <a:rPr lang="en-US" dirty="0"/>
              <a:t> </a:t>
            </a:r>
            <a:r>
              <a:rPr lang="en-US" dirty="0" err="1"/>
              <a:t>niveau</a:t>
            </a:r>
            <a:endParaRPr lang="en-US" dirty="0"/>
          </a:p>
          <a:p>
            <a:pPr lvl="3"/>
            <a:r>
              <a:rPr lang="en-US" dirty="0" err="1"/>
              <a:t>Quatrième</a:t>
            </a:r>
            <a:r>
              <a:rPr lang="en-US" dirty="0"/>
              <a:t> </a:t>
            </a:r>
            <a:r>
              <a:rPr lang="en-US" dirty="0" err="1"/>
              <a:t>niveau</a:t>
            </a:r>
            <a:endParaRPr lang="en-US" dirty="0"/>
          </a:p>
          <a:p>
            <a:pPr lvl="4"/>
            <a:r>
              <a:rPr lang="en-US" dirty="0" err="1"/>
              <a:t>Cinquième</a:t>
            </a:r>
            <a:r>
              <a:rPr lang="en-US" dirty="0"/>
              <a:t> </a:t>
            </a:r>
            <a:r>
              <a:rPr lang="en-US" dirty="0" err="1"/>
              <a:t>niveau</a:t>
            </a:r>
            <a:endParaRPr lang="fr-FR" dirty="0"/>
          </a:p>
        </p:txBody>
      </p:sp>
      <p:sp>
        <p:nvSpPr>
          <p:cNvPr id="4" name="Espace réservé de la date 3"/>
          <p:cNvSpPr>
            <a:spLocks noGrp="1"/>
          </p:cNvSpPr>
          <p:nvPr>
            <p:ph type="dt" sz="half" idx="2"/>
          </p:nvPr>
        </p:nvSpPr>
        <p:spPr>
          <a:xfrm>
            <a:off x="923925" y="6627603"/>
            <a:ext cx="2311400" cy="271252"/>
          </a:xfrm>
          <a:prstGeom prst="rect">
            <a:avLst/>
          </a:prstGeom>
        </p:spPr>
        <p:txBody>
          <a:bodyPr vert="horz" lIns="107287" tIns="53643" rIns="107287" bIns="53643" rtlCol="0" anchor="ctr"/>
          <a:lstStyle>
            <a:lvl1pPr algn="l">
              <a:defRPr sz="1100">
                <a:solidFill>
                  <a:schemeClr val="tx1">
                    <a:tint val="75000"/>
                  </a:schemeClr>
                </a:solidFill>
              </a:defRPr>
            </a:lvl1pPr>
          </a:lstStyle>
          <a:p>
            <a:endParaRPr lang="en-US" dirty="0"/>
          </a:p>
        </p:txBody>
      </p:sp>
      <p:sp>
        <p:nvSpPr>
          <p:cNvPr id="6" name="Espace réservé du numéro de diapositive 5"/>
          <p:cNvSpPr>
            <a:spLocks noGrp="1"/>
          </p:cNvSpPr>
          <p:nvPr>
            <p:ph type="sldNum" sz="quarter" idx="4"/>
          </p:nvPr>
        </p:nvSpPr>
        <p:spPr>
          <a:xfrm>
            <a:off x="7099300" y="6627603"/>
            <a:ext cx="2311400" cy="271252"/>
          </a:xfrm>
          <a:prstGeom prst="rect">
            <a:avLst/>
          </a:prstGeom>
        </p:spPr>
        <p:txBody>
          <a:bodyPr vert="horz" lIns="107287" tIns="53643" rIns="107287" bIns="53643" rtlCol="0" anchor="ctr"/>
          <a:lstStyle>
            <a:lvl1pPr algn="r">
              <a:defRPr sz="1100">
                <a:solidFill>
                  <a:schemeClr val="tx1">
                    <a:tint val="75000"/>
                  </a:schemeClr>
                </a:solidFill>
              </a:defRPr>
            </a:lvl1pPr>
          </a:lstStyle>
          <a:p>
            <a:fld id="{FCEE2C88-6C8F-484D-AF69-578F576B1F44}" type="slidenum">
              <a:rPr lang="en-US" smtClean="0"/>
              <a:pPr/>
              <a:t>‹N°›</a:t>
            </a:fld>
            <a:endParaRPr lang="en-US" dirty="0"/>
          </a:p>
        </p:txBody>
      </p:sp>
      <p:sp>
        <p:nvSpPr>
          <p:cNvPr id="10" name="Freeform 38"/>
          <p:cNvSpPr>
            <a:spLocks noChangeArrowheads="1"/>
          </p:cNvSpPr>
          <p:nvPr/>
        </p:nvSpPr>
        <p:spPr bwMode="auto">
          <a:xfrm>
            <a:off x="8922526" y="6519435"/>
            <a:ext cx="50820" cy="108388"/>
          </a:xfrm>
          <a:custGeom>
            <a:avLst/>
            <a:gdLst>
              <a:gd name="T0" fmla="*/ 124 w 133"/>
              <a:gd name="T1" fmla="*/ 204 h 231"/>
              <a:gd name="T2" fmla="*/ 124 w 133"/>
              <a:gd name="T3" fmla="*/ 204 h 231"/>
              <a:gd name="T4" fmla="*/ 124 w 133"/>
              <a:gd name="T5" fmla="*/ 230 h 231"/>
              <a:gd name="T6" fmla="*/ 97 w 133"/>
              <a:gd name="T7" fmla="*/ 230 h 231"/>
              <a:gd name="T8" fmla="*/ 0 w 133"/>
              <a:gd name="T9" fmla="*/ 133 h 231"/>
              <a:gd name="T10" fmla="*/ 0 w 133"/>
              <a:gd name="T11" fmla="*/ 107 h 231"/>
              <a:gd name="T12" fmla="*/ 97 w 133"/>
              <a:gd name="T13" fmla="*/ 9 h 231"/>
              <a:gd name="T14" fmla="*/ 124 w 133"/>
              <a:gd name="T15" fmla="*/ 9 h 231"/>
              <a:gd name="T16" fmla="*/ 124 w 133"/>
              <a:gd name="T17" fmla="*/ 35 h 231"/>
              <a:gd name="T18" fmla="*/ 44 w 133"/>
              <a:gd name="T19" fmla="*/ 115 h 231"/>
              <a:gd name="T20" fmla="*/ 124 w 133"/>
              <a:gd name="T21" fmla="*/ 204 h 2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3" h="231">
                <a:moveTo>
                  <a:pt x="124" y="204"/>
                </a:moveTo>
                <a:lnTo>
                  <a:pt x="124" y="204"/>
                </a:lnTo>
                <a:cubicBezTo>
                  <a:pt x="132" y="213"/>
                  <a:pt x="132" y="221"/>
                  <a:pt x="124" y="230"/>
                </a:cubicBezTo>
                <a:cubicBezTo>
                  <a:pt x="115" y="230"/>
                  <a:pt x="106" y="230"/>
                  <a:pt x="97" y="230"/>
                </a:cubicBezTo>
                <a:cubicBezTo>
                  <a:pt x="0" y="133"/>
                  <a:pt x="0" y="133"/>
                  <a:pt x="0" y="133"/>
                </a:cubicBezTo>
                <a:cubicBezTo>
                  <a:pt x="0" y="124"/>
                  <a:pt x="0" y="115"/>
                  <a:pt x="0" y="107"/>
                </a:cubicBezTo>
                <a:cubicBezTo>
                  <a:pt x="97" y="9"/>
                  <a:pt x="97" y="9"/>
                  <a:pt x="97" y="9"/>
                </a:cubicBezTo>
                <a:cubicBezTo>
                  <a:pt x="106" y="0"/>
                  <a:pt x="115" y="0"/>
                  <a:pt x="124" y="9"/>
                </a:cubicBezTo>
                <a:cubicBezTo>
                  <a:pt x="132" y="17"/>
                  <a:pt x="132" y="26"/>
                  <a:pt x="124" y="35"/>
                </a:cubicBezTo>
                <a:cubicBezTo>
                  <a:pt x="44" y="115"/>
                  <a:pt x="44" y="115"/>
                  <a:pt x="44" y="115"/>
                </a:cubicBezTo>
                <a:lnTo>
                  <a:pt x="124" y="204"/>
                </a:lnTo>
              </a:path>
            </a:pathLst>
          </a:custGeom>
          <a:solidFill>
            <a:schemeClr val="bg1"/>
          </a:solidFill>
          <a:ln>
            <a:noFill/>
          </a:ln>
          <a:effectLst/>
        </p:spPr>
        <p:txBody>
          <a:bodyPr wrap="none" lIns="107287" tIns="53643" rIns="107287" bIns="53643" anchor="ctr"/>
          <a:lstStyle/>
          <a:p>
            <a:endParaRPr lang="en-US" sz="400" dirty="0">
              <a:latin typeface="Calibri Light"/>
            </a:endParaRPr>
          </a:p>
        </p:txBody>
      </p:sp>
      <p:sp>
        <p:nvSpPr>
          <p:cNvPr id="12" name="Freeform 38"/>
          <p:cNvSpPr>
            <a:spLocks noChangeArrowheads="1"/>
          </p:cNvSpPr>
          <p:nvPr/>
        </p:nvSpPr>
        <p:spPr bwMode="auto">
          <a:xfrm flipH="1">
            <a:off x="9088220" y="6519215"/>
            <a:ext cx="50553" cy="108388"/>
          </a:xfrm>
          <a:custGeom>
            <a:avLst/>
            <a:gdLst>
              <a:gd name="T0" fmla="*/ 124 w 133"/>
              <a:gd name="T1" fmla="*/ 204 h 231"/>
              <a:gd name="T2" fmla="*/ 124 w 133"/>
              <a:gd name="T3" fmla="*/ 204 h 231"/>
              <a:gd name="T4" fmla="*/ 124 w 133"/>
              <a:gd name="T5" fmla="*/ 230 h 231"/>
              <a:gd name="T6" fmla="*/ 97 w 133"/>
              <a:gd name="T7" fmla="*/ 230 h 231"/>
              <a:gd name="T8" fmla="*/ 0 w 133"/>
              <a:gd name="T9" fmla="*/ 133 h 231"/>
              <a:gd name="T10" fmla="*/ 0 w 133"/>
              <a:gd name="T11" fmla="*/ 107 h 231"/>
              <a:gd name="T12" fmla="*/ 97 w 133"/>
              <a:gd name="T13" fmla="*/ 9 h 231"/>
              <a:gd name="T14" fmla="*/ 124 w 133"/>
              <a:gd name="T15" fmla="*/ 9 h 231"/>
              <a:gd name="T16" fmla="*/ 124 w 133"/>
              <a:gd name="T17" fmla="*/ 35 h 231"/>
              <a:gd name="T18" fmla="*/ 44 w 133"/>
              <a:gd name="T19" fmla="*/ 115 h 231"/>
              <a:gd name="T20" fmla="*/ 124 w 133"/>
              <a:gd name="T21" fmla="*/ 204 h 2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3" h="231">
                <a:moveTo>
                  <a:pt x="124" y="204"/>
                </a:moveTo>
                <a:lnTo>
                  <a:pt x="124" y="204"/>
                </a:lnTo>
                <a:cubicBezTo>
                  <a:pt x="132" y="213"/>
                  <a:pt x="132" y="221"/>
                  <a:pt x="124" y="230"/>
                </a:cubicBezTo>
                <a:cubicBezTo>
                  <a:pt x="115" y="230"/>
                  <a:pt x="106" y="230"/>
                  <a:pt x="97" y="230"/>
                </a:cubicBezTo>
                <a:cubicBezTo>
                  <a:pt x="0" y="133"/>
                  <a:pt x="0" y="133"/>
                  <a:pt x="0" y="133"/>
                </a:cubicBezTo>
                <a:cubicBezTo>
                  <a:pt x="0" y="124"/>
                  <a:pt x="0" y="115"/>
                  <a:pt x="0" y="107"/>
                </a:cubicBezTo>
                <a:cubicBezTo>
                  <a:pt x="97" y="9"/>
                  <a:pt x="97" y="9"/>
                  <a:pt x="97" y="9"/>
                </a:cubicBezTo>
                <a:cubicBezTo>
                  <a:pt x="106" y="0"/>
                  <a:pt x="115" y="0"/>
                  <a:pt x="124" y="9"/>
                </a:cubicBezTo>
                <a:cubicBezTo>
                  <a:pt x="132" y="17"/>
                  <a:pt x="132" y="26"/>
                  <a:pt x="124" y="35"/>
                </a:cubicBezTo>
                <a:cubicBezTo>
                  <a:pt x="44" y="115"/>
                  <a:pt x="44" y="115"/>
                  <a:pt x="44" y="115"/>
                </a:cubicBezTo>
                <a:lnTo>
                  <a:pt x="124" y="204"/>
                </a:lnTo>
              </a:path>
            </a:pathLst>
          </a:custGeom>
          <a:solidFill>
            <a:schemeClr val="bg1"/>
          </a:solidFill>
          <a:ln>
            <a:noFill/>
          </a:ln>
          <a:effectLst/>
        </p:spPr>
        <p:txBody>
          <a:bodyPr wrap="none" lIns="107287" tIns="53643" rIns="107287" bIns="53643" anchor="ctr"/>
          <a:lstStyle/>
          <a:p>
            <a:endParaRPr lang="en-US" sz="400" dirty="0">
              <a:latin typeface="Calibri Light"/>
            </a:endParaRPr>
          </a:p>
        </p:txBody>
      </p:sp>
    </p:spTree>
    <p:extLst>
      <p:ext uri="{BB962C8B-B14F-4D97-AF65-F5344CB8AC3E}">
        <p14:creationId xmlns:p14="http://schemas.microsoft.com/office/powerpoint/2010/main" val="3546399843"/>
      </p:ext>
    </p:extLst>
  </p:cSld>
  <p:clrMap bg1="lt1" tx1="dk1" bg2="lt2" tx2="dk2" accent1="accent1" accent2="accent2" accent3="accent3" accent4="accent4" accent5="accent5" accent6="accent6" hlink="hlink" folHlink="folHlink"/>
  <p:sldLayoutIdLst>
    <p:sldLayoutId id="2147483862" r:id="rId1"/>
    <p:sldLayoutId id="2147483868" r:id="rId2"/>
    <p:sldLayoutId id="2147483907" r:id="rId3"/>
    <p:sldLayoutId id="2147483906" r:id="rId4"/>
    <p:sldLayoutId id="2147483903" r:id="rId5"/>
    <p:sldLayoutId id="2147483904" r:id="rId6"/>
    <p:sldLayoutId id="2147483905" r:id="rId7"/>
  </p:sldLayoutIdLst>
  <p:hf hdr="0"/>
  <p:txStyles>
    <p:titleStyle>
      <a:lvl1pPr algn="ctr" defTabSz="436012" rtl="0" eaLnBrk="1" latinLnBrk="0" hangingPunct="1">
        <a:spcBef>
          <a:spcPct val="0"/>
        </a:spcBef>
        <a:buNone/>
        <a:defRPr sz="42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27009" indent="-327009" algn="l" defTabSz="436012" rtl="0" eaLnBrk="1" latinLnBrk="0" hangingPunct="1">
        <a:spcBef>
          <a:spcPct val="20000"/>
        </a:spcBef>
        <a:buFontTx/>
        <a:buBlip>
          <a:blip r:embed="rId9"/>
        </a:buBlip>
        <a:defRPr sz="1600" b="1" kern="1200">
          <a:solidFill>
            <a:schemeClr val="tx1"/>
          </a:solidFill>
          <a:latin typeface="+mn-lt"/>
          <a:ea typeface="+mn-ea"/>
          <a:cs typeface="+mn-cs"/>
        </a:defRPr>
      </a:lvl1pPr>
      <a:lvl2pPr marL="708521" indent="-272508" algn="l" defTabSz="436012" rtl="0" eaLnBrk="1" latinLnBrk="0" hangingPunct="1">
        <a:spcBef>
          <a:spcPct val="20000"/>
        </a:spcBef>
        <a:buFont typeface="Arial"/>
        <a:buChar char="–"/>
        <a:defRPr sz="1400" kern="1200">
          <a:solidFill>
            <a:schemeClr val="tx1"/>
          </a:solidFill>
          <a:latin typeface="+mn-lt"/>
          <a:ea typeface="+mn-ea"/>
          <a:cs typeface="+mn-cs"/>
        </a:defRPr>
      </a:lvl2pPr>
      <a:lvl3pPr marL="1090031" indent="-218006" algn="l" defTabSz="436012" rtl="0" eaLnBrk="1" latinLnBrk="0" hangingPunct="1">
        <a:spcBef>
          <a:spcPct val="20000"/>
        </a:spcBef>
        <a:buFont typeface="Arial"/>
        <a:buChar char="•"/>
        <a:defRPr sz="1200" kern="1200">
          <a:solidFill>
            <a:schemeClr val="tx1"/>
          </a:solidFill>
          <a:latin typeface="+mn-lt"/>
          <a:ea typeface="+mn-ea"/>
          <a:cs typeface="+mn-cs"/>
        </a:defRPr>
      </a:lvl3pPr>
      <a:lvl4pPr marL="1526044" indent="-218006" algn="l" defTabSz="436012" rtl="0" eaLnBrk="1" latinLnBrk="0" hangingPunct="1">
        <a:spcBef>
          <a:spcPct val="20000"/>
        </a:spcBef>
        <a:buFont typeface="Arial"/>
        <a:buChar char="–"/>
        <a:defRPr sz="1100" kern="1200">
          <a:solidFill>
            <a:schemeClr val="tx1"/>
          </a:solidFill>
          <a:latin typeface="+mn-lt"/>
          <a:ea typeface="+mn-ea"/>
          <a:cs typeface="+mn-cs"/>
        </a:defRPr>
      </a:lvl4pPr>
      <a:lvl5pPr marL="1962057" indent="-218006" algn="l" defTabSz="436012" rtl="0" eaLnBrk="1" latinLnBrk="0" hangingPunct="1">
        <a:spcBef>
          <a:spcPct val="20000"/>
        </a:spcBef>
        <a:buFont typeface="Arial"/>
        <a:buChar char="»"/>
        <a:defRPr sz="1100" kern="1200">
          <a:solidFill>
            <a:schemeClr val="tx1"/>
          </a:solidFill>
          <a:latin typeface="+mn-lt"/>
          <a:ea typeface="+mn-ea"/>
          <a:cs typeface="+mn-cs"/>
        </a:defRPr>
      </a:lvl5pPr>
      <a:lvl6pPr marL="2398069" indent="-218006" algn="l" defTabSz="436012" rtl="0" eaLnBrk="1" latinLnBrk="0" hangingPunct="1">
        <a:spcBef>
          <a:spcPct val="20000"/>
        </a:spcBef>
        <a:buFont typeface="Arial"/>
        <a:buChar char="•"/>
        <a:defRPr sz="1900" kern="1200">
          <a:solidFill>
            <a:schemeClr val="tx1"/>
          </a:solidFill>
          <a:latin typeface="+mn-lt"/>
          <a:ea typeface="+mn-ea"/>
          <a:cs typeface="+mn-cs"/>
        </a:defRPr>
      </a:lvl6pPr>
      <a:lvl7pPr marL="2834082" indent="-218006" algn="l" defTabSz="436012" rtl="0" eaLnBrk="1" latinLnBrk="0" hangingPunct="1">
        <a:spcBef>
          <a:spcPct val="20000"/>
        </a:spcBef>
        <a:buFont typeface="Arial"/>
        <a:buChar char="•"/>
        <a:defRPr sz="1900" kern="1200">
          <a:solidFill>
            <a:schemeClr val="tx1"/>
          </a:solidFill>
          <a:latin typeface="+mn-lt"/>
          <a:ea typeface="+mn-ea"/>
          <a:cs typeface="+mn-cs"/>
        </a:defRPr>
      </a:lvl7pPr>
      <a:lvl8pPr marL="3270094" indent="-218006" algn="l" defTabSz="436012" rtl="0" eaLnBrk="1" latinLnBrk="0" hangingPunct="1">
        <a:spcBef>
          <a:spcPct val="20000"/>
        </a:spcBef>
        <a:buFont typeface="Arial"/>
        <a:buChar char="•"/>
        <a:defRPr sz="1900" kern="1200">
          <a:solidFill>
            <a:schemeClr val="tx1"/>
          </a:solidFill>
          <a:latin typeface="+mn-lt"/>
          <a:ea typeface="+mn-ea"/>
          <a:cs typeface="+mn-cs"/>
        </a:defRPr>
      </a:lvl8pPr>
      <a:lvl9pPr marL="3706106" indent="-218006" algn="l" defTabSz="436012" rtl="0" eaLnBrk="1" latinLnBrk="0" hangingPunct="1">
        <a:spcBef>
          <a:spcPct val="20000"/>
        </a:spcBef>
        <a:buFont typeface="Arial"/>
        <a:buChar char="•"/>
        <a:defRPr sz="1900" kern="1200">
          <a:solidFill>
            <a:schemeClr val="tx1"/>
          </a:solidFill>
          <a:latin typeface="+mn-lt"/>
          <a:ea typeface="+mn-ea"/>
          <a:cs typeface="+mn-cs"/>
        </a:defRPr>
      </a:lvl9pPr>
    </p:bodyStyle>
    <p:otherStyle>
      <a:defPPr>
        <a:defRPr lang="fr-FR"/>
      </a:defPPr>
      <a:lvl1pPr marL="0" algn="l" defTabSz="436012" rtl="0" eaLnBrk="1" latinLnBrk="0" hangingPunct="1">
        <a:defRPr sz="1700" kern="1200">
          <a:solidFill>
            <a:schemeClr val="tx1"/>
          </a:solidFill>
          <a:latin typeface="+mn-lt"/>
          <a:ea typeface="+mn-ea"/>
          <a:cs typeface="+mn-cs"/>
        </a:defRPr>
      </a:lvl1pPr>
      <a:lvl2pPr marL="436012" algn="l" defTabSz="436012" rtl="0" eaLnBrk="1" latinLnBrk="0" hangingPunct="1">
        <a:defRPr sz="1700" kern="1200">
          <a:solidFill>
            <a:schemeClr val="tx1"/>
          </a:solidFill>
          <a:latin typeface="+mn-lt"/>
          <a:ea typeface="+mn-ea"/>
          <a:cs typeface="+mn-cs"/>
        </a:defRPr>
      </a:lvl2pPr>
      <a:lvl3pPr marL="872025" algn="l" defTabSz="436012" rtl="0" eaLnBrk="1" latinLnBrk="0" hangingPunct="1">
        <a:defRPr sz="1700" kern="1200">
          <a:solidFill>
            <a:schemeClr val="tx1"/>
          </a:solidFill>
          <a:latin typeface="+mn-lt"/>
          <a:ea typeface="+mn-ea"/>
          <a:cs typeface="+mn-cs"/>
        </a:defRPr>
      </a:lvl3pPr>
      <a:lvl4pPr marL="1308037" algn="l" defTabSz="436012" rtl="0" eaLnBrk="1" latinLnBrk="0" hangingPunct="1">
        <a:defRPr sz="1700" kern="1200">
          <a:solidFill>
            <a:schemeClr val="tx1"/>
          </a:solidFill>
          <a:latin typeface="+mn-lt"/>
          <a:ea typeface="+mn-ea"/>
          <a:cs typeface="+mn-cs"/>
        </a:defRPr>
      </a:lvl4pPr>
      <a:lvl5pPr marL="1744051" algn="l" defTabSz="436012" rtl="0" eaLnBrk="1" latinLnBrk="0" hangingPunct="1">
        <a:defRPr sz="1700" kern="1200">
          <a:solidFill>
            <a:schemeClr val="tx1"/>
          </a:solidFill>
          <a:latin typeface="+mn-lt"/>
          <a:ea typeface="+mn-ea"/>
          <a:cs typeface="+mn-cs"/>
        </a:defRPr>
      </a:lvl5pPr>
      <a:lvl6pPr marL="2180063" algn="l" defTabSz="436012" rtl="0" eaLnBrk="1" latinLnBrk="0" hangingPunct="1">
        <a:defRPr sz="1700" kern="1200">
          <a:solidFill>
            <a:schemeClr val="tx1"/>
          </a:solidFill>
          <a:latin typeface="+mn-lt"/>
          <a:ea typeface="+mn-ea"/>
          <a:cs typeface="+mn-cs"/>
        </a:defRPr>
      </a:lvl6pPr>
      <a:lvl7pPr marL="2616075" algn="l" defTabSz="436012" rtl="0" eaLnBrk="1" latinLnBrk="0" hangingPunct="1">
        <a:defRPr sz="1700" kern="1200">
          <a:solidFill>
            <a:schemeClr val="tx1"/>
          </a:solidFill>
          <a:latin typeface="+mn-lt"/>
          <a:ea typeface="+mn-ea"/>
          <a:cs typeface="+mn-cs"/>
        </a:defRPr>
      </a:lvl7pPr>
      <a:lvl8pPr marL="3052088" algn="l" defTabSz="436012" rtl="0" eaLnBrk="1" latinLnBrk="0" hangingPunct="1">
        <a:defRPr sz="1700" kern="1200">
          <a:solidFill>
            <a:schemeClr val="tx1"/>
          </a:solidFill>
          <a:latin typeface="+mn-lt"/>
          <a:ea typeface="+mn-ea"/>
          <a:cs typeface="+mn-cs"/>
        </a:defRPr>
      </a:lvl8pPr>
      <a:lvl9pPr marL="3488100" algn="l" defTabSz="436012"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7.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chart" Target="../charts/chart9.xml"/><Relationship Id="rId4" Type="http://schemas.openxmlformats.org/officeDocument/2006/relationships/chart" Target="../charts/chart8.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chart" Target="../charts/chart11.xml"/><Relationship Id="rId4" Type="http://schemas.openxmlformats.org/officeDocument/2006/relationships/chart" Target="../charts/chart10.xml"/></Relationships>
</file>

<file path=ppt/slides/_rels/slide14.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chart" Target="../charts/chart19.xml"/><Relationship Id="rId3" Type="http://schemas.openxmlformats.org/officeDocument/2006/relationships/chart" Target="../charts/chart14.xml"/><Relationship Id="rId7" Type="http://schemas.openxmlformats.org/officeDocument/2006/relationships/chart" Target="../charts/chart18.xml"/><Relationship Id="rId2" Type="http://schemas.openxmlformats.org/officeDocument/2006/relationships/chart" Target="../charts/chart13.xml"/><Relationship Id="rId1" Type="http://schemas.openxmlformats.org/officeDocument/2006/relationships/slideLayout" Target="../slideLayouts/slideLayout2.xml"/><Relationship Id="rId6" Type="http://schemas.openxmlformats.org/officeDocument/2006/relationships/chart" Target="../charts/chart17.xml"/><Relationship Id="rId5" Type="http://schemas.openxmlformats.org/officeDocument/2006/relationships/chart" Target="../charts/chart16.xml"/><Relationship Id="rId4" Type="http://schemas.openxmlformats.org/officeDocument/2006/relationships/chart" Target="../charts/char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1.png"/></Relationships>
</file>

<file path=ppt/slides/_rels/slide21.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chart" Target="../charts/chart23.xml"/><Relationship Id="rId1" Type="http://schemas.openxmlformats.org/officeDocument/2006/relationships/slideLayout" Target="../slideLayouts/slideLayout2.xml"/><Relationship Id="rId4" Type="http://schemas.openxmlformats.org/officeDocument/2006/relationships/chart" Target="../charts/chart25.xml"/></Relationships>
</file>

<file path=ppt/slides/_rels/slide23.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28.xml"/></Relationships>
</file>

<file path=ppt/slides/_rels/slide25.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chart" Target="../charts/chart29.xml"/><Relationship Id="rId1" Type="http://schemas.openxmlformats.org/officeDocument/2006/relationships/slideLayout" Target="../slideLayouts/slideLayout2.xml"/><Relationship Id="rId4" Type="http://schemas.openxmlformats.org/officeDocument/2006/relationships/chart" Target="../charts/chart31.xml"/></Relationships>
</file>

<file path=ppt/slides/_rels/slide26.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chart" Target="../charts/chart3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chart" Target="../charts/chart35.xml"/><Relationship Id="rId2" Type="http://schemas.openxmlformats.org/officeDocument/2006/relationships/chart" Target="../charts/chart34.xml"/><Relationship Id="rId1" Type="http://schemas.openxmlformats.org/officeDocument/2006/relationships/slideLayout" Target="../slideLayouts/slideLayout2.xml"/><Relationship Id="rId4" Type="http://schemas.openxmlformats.org/officeDocument/2006/relationships/chart" Target="../charts/chart36.xml"/></Relationships>
</file>

<file path=ppt/slides/_rels/slide29.xml.rels><?xml version="1.0" encoding="UTF-8" standalone="yes"?>
<Relationships xmlns="http://schemas.openxmlformats.org/package/2006/relationships"><Relationship Id="rId3" Type="http://schemas.openxmlformats.org/officeDocument/2006/relationships/chart" Target="../charts/chart38.xml"/><Relationship Id="rId2" Type="http://schemas.openxmlformats.org/officeDocument/2006/relationships/chart" Target="../charts/chart3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dirty="0"/>
              <a:t>Rapport - </a:t>
            </a:r>
            <a:r>
              <a:rPr lang="fr-FR" dirty="0" smtClean="0"/>
              <a:t>Collectivité</a:t>
            </a:r>
            <a:endParaRPr lang="fr-FR" dirty="0"/>
          </a:p>
        </p:txBody>
      </p:sp>
      <p:sp>
        <p:nvSpPr>
          <p:cNvPr id="3" name="Sous-titre 2"/>
          <p:cNvSpPr>
            <a:spLocks noGrp="1"/>
          </p:cNvSpPr>
          <p:nvPr>
            <p:ph type="subTitle" idx="1"/>
          </p:nvPr>
        </p:nvSpPr>
        <p:spPr/>
        <p:txBody>
          <a:bodyPr/>
          <a:lstStyle/>
          <a:p>
            <a:r>
              <a:rPr lang="fr-FR" dirty="0" smtClean="0"/>
              <a:t>Date</a:t>
            </a:r>
            <a:endParaRPr lang="fr-FR" dirty="0"/>
          </a:p>
        </p:txBody>
      </p:sp>
      <p:pic>
        <p:nvPicPr>
          <p:cNvPr id="1026" name="Picture 2" descr="Les SLIME | CLER">
            <a:extLst>
              <a:ext uri="{FF2B5EF4-FFF2-40B4-BE49-F238E27FC236}">
                <a16:creationId xmlns:a16="http://schemas.microsoft.com/office/drawing/2014/main" xmlns="" id="{AAC0D25D-C665-4F3B-9D92-610DB1501C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48573" y="27403"/>
            <a:ext cx="2957427" cy="10883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54488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xmlns="" id="{D6E65EA6-115F-4EF3-868F-18479EE71D72}"/>
              </a:ext>
            </a:extLst>
          </p:cNvPr>
          <p:cNvSpPr/>
          <p:nvPr/>
        </p:nvSpPr>
        <p:spPr>
          <a:xfrm>
            <a:off x="495300" y="5748792"/>
            <a:ext cx="1078669" cy="76082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236030" rtl="0" eaLnBrk="1" fontAlgn="auto" latinLnBrk="0" hangingPunct="1">
              <a:lnSpc>
                <a:spcPct val="100000"/>
              </a:lnSpc>
              <a:spcBef>
                <a:spcPts val="0"/>
              </a:spcBef>
              <a:spcAft>
                <a:spcPts val="0"/>
              </a:spcAft>
              <a:buClrTx/>
              <a:buSzTx/>
              <a:buFontTx/>
              <a:buNone/>
              <a:tabLst/>
              <a:defRPr/>
            </a:pPr>
            <a:endParaRPr kumimoji="0" lang="fr-FR" sz="1100" b="1" i="0" u="none" strike="noStrike" kern="1200" cap="none" spc="0" normalizeH="0" baseline="0" noProof="0" dirty="0">
              <a:ln>
                <a:noFill/>
              </a:ln>
              <a:solidFill>
                <a:srgbClr val="4C2462"/>
              </a:solidFill>
              <a:effectLst/>
              <a:uLnTx/>
              <a:uFillTx/>
              <a:latin typeface="helvetica"/>
              <a:ea typeface="+mn-ea"/>
              <a:cs typeface="Helvetica"/>
            </a:endParaRPr>
          </a:p>
          <a:p>
            <a:pPr marL="0" marR="0" lvl="0" indent="0" algn="ctr" defTabSz="236030" rtl="0" eaLnBrk="1" fontAlgn="auto" latinLnBrk="0" hangingPunct="1">
              <a:lnSpc>
                <a:spcPct val="100000"/>
              </a:lnSpc>
              <a:spcBef>
                <a:spcPts val="0"/>
              </a:spcBef>
              <a:spcAft>
                <a:spcPts val="0"/>
              </a:spcAft>
              <a:buClrTx/>
              <a:buSzTx/>
              <a:buFontTx/>
              <a:buNone/>
              <a:tabLst/>
              <a:defRPr/>
            </a:pPr>
            <a:endParaRPr kumimoji="0" lang="fr-FR" sz="1100" b="1" i="0" u="none" strike="noStrike" kern="1200" cap="none" spc="0" normalizeH="0" baseline="0" noProof="0" dirty="0">
              <a:ln>
                <a:noFill/>
              </a:ln>
              <a:solidFill>
                <a:srgbClr val="4C2462"/>
              </a:solidFill>
              <a:effectLst/>
              <a:uLnTx/>
              <a:uFillTx/>
              <a:latin typeface="helvetica"/>
              <a:ea typeface="+mn-ea"/>
              <a:cs typeface="Helvetica"/>
            </a:endParaRPr>
          </a:p>
          <a:p>
            <a:pPr marL="0" marR="0" lvl="0" indent="0" algn="ctr" defTabSz="236030" rtl="0" eaLnBrk="1" fontAlgn="auto" latinLnBrk="0" hangingPunct="1">
              <a:lnSpc>
                <a:spcPct val="100000"/>
              </a:lnSpc>
              <a:spcBef>
                <a:spcPts val="0"/>
              </a:spcBef>
              <a:spcAft>
                <a:spcPts val="0"/>
              </a:spcAft>
              <a:buClrTx/>
              <a:buSzTx/>
              <a:buFontTx/>
              <a:buNone/>
              <a:tabLst/>
              <a:defRPr/>
            </a:pPr>
            <a:endParaRPr lang="fr-FR" sz="1100" b="1" dirty="0">
              <a:solidFill>
                <a:srgbClr val="4C2462"/>
              </a:solidFill>
              <a:latin typeface="helvetica"/>
              <a:cs typeface="Helvetica"/>
            </a:endParaRPr>
          </a:p>
          <a:p>
            <a:pPr marL="0" marR="0" lvl="0" indent="0" algn="ctr" defTabSz="236030" rtl="0" eaLnBrk="1" fontAlgn="auto" latinLnBrk="0" hangingPunct="1">
              <a:lnSpc>
                <a:spcPct val="100000"/>
              </a:lnSpc>
              <a:spcBef>
                <a:spcPts val="0"/>
              </a:spcBef>
              <a:spcAft>
                <a:spcPts val="0"/>
              </a:spcAft>
              <a:buClrTx/>
              <a:buSzTx/>
              <a:buFontTx/>
              <a:buNone/>
              <a:tabLst/>
              <a:defRPr/>
            </a:pPr>
            <a:r>
              <a:rPr kumimoji="0" lang="fr-FR" sz="1100" b="1" i="0" u="none" strike="noStrike" kern="1200" cap="none" spc="0" normalizeH="0" baseline="0" noProof="0" dirty="0">
                <a:ln>
                  <a:noFill/>
                </a:ln>
                <a:solidFill>
                  <a:srgbClr val="4C2462"/>
                </a:solidFill>
                <a:effectLst/>
                <a:uLnTx/>
                <a:uFillTx/>
                <a:latin typeface="helvetica"/>
                <a:ea typeface="+mn-ea"/>
                <a:cs typeface="Helvetica"/>
              </a:rPr>
              <a:t>Factures</a:t>
            </a:r>
          </a:p>
        </p:txBody>
      </p:sp>
      <p:sp>
        <p:nvSpPr>
          <p:cNvPr id="4" name="Espace réservé du numéro de diapositive 3">
            <a:extLst>
              <a:ext uri="{FF2B5EF4-FFF2-40B4-BE49-F238E27FC236}">
                <a16:creationId xmlns:a16="http://schemas.microsoft.com/office/drawing/2014/main" xmlns="" id="{326E5227-31E1-4DC1-B8CA-9B8C61B03824}"/>
              </a:ext>
            </a:extLst>
          </p:cNvPr>
          <p:cNvSpPr>
            <a:spLocks noGrp="1"/>
          </p:cNvSpPr>
          <p:nvPr>
            <p:ph type="sldNum" sz="quarter" idx="16"/>
          </p:nvPr>
        </p:nvSpPr>
        <p:spPr>
          <a:xfrm>
            <a:off x="7099300" y="6607177"/>
            <a:ext cx="2311400" cy="271252"/>
          </a:xfrm>
        </p:spPr>
        <p:txBody>
          <a:bodyPr/>
          <a:lstStyle/>
          <a:p>
            <a:pPr marL="0" marR="0" lvl="0" indent="0" algn="r" defTabSz="236030" rtl="0" eaLnBrk="1" fontAlgn="auto" latinLnBrk="0" hangingPunct="1">
              <a:lnSpc>
                <a:spcPct val="100000"/>
              </a:lnSpc>
              <a:spcBef>
                <a:spcPts val="0"/>
              </a:spcBef>
              <a:spcAft>
                <a:spcPts val="0"/>
              </a:spcAft>
              <a:buClrTx/>
              <a:buSzTx/>
              <a:buFontTx/>
              <a:buNone/>
              <a:tabLst/>
              <a:defRPr/>
            </a:pPr>
            <a:fld id="{FCEE2C88-6C8F-484D-AF69-578F576B1F44}" type="slidenum">
              <a:rPr kumimoji="0" lang="en-US" sz="1100" b="0" i="0" u="none" strike="noStrike" kern="1200" cap="none" spc="0" normalizeH="0" baseline="0" noProof="0" smtClean="0">
                <a:ln>
                  <a:noFill/>
                </a:ln>
                <a:solidFill>
                  <a:srgbClr val="000000">
                    <a:tint val="75000"/>
                  </a:srgbClr>
                </a:solidFill>
                <a:effectLst/>
                <a:uLnTx/>
                <a:uFillTx/>
                <a:latin typeface="helvetica"/>
                <a:ea typeface="+mn-ea"/>
                <a:cs typeface="Helvetica"/>
              </a:rPr>
              <a:pPr marL="0" marR="0" lvl="0" indent="0" algn="r" defTabSz="236030" rtl="0" eaLnBrk="1" fontAlgn="auto" latinLnBrk="0" hangingPunct="1">
                <a:lnSpc>
                  <a:spcPct val="100000"/>
                </a:lnSpc>
                <a:spcBef>
                  <a:spcPts val="0"/>
                </a:spcBef>
                <a:spcAft>
                  <a:spcPts val="0"/>
                </a:spcAft>
                <a:buClrTx/>
                <a:buSzTx/>
                <a:buFontTx/>
                <a:buNone/>
                <a:tabLst/>
                <a:defRPr/>
              </a:pPr>
              <a:t>10</a:t>
            </a:fld>
            <a:endParaRPr kumimoji="0" lang="en-US" sz="1100" b="0" i="0" u="none" strike="noStrike" kern="1200" cap="none" spc="0" normalizeH="0" baseline="0" noProof="0" dirty="0">
              <a:ln>
                <a:noFill/>
              </a:ln>
              <a:solidFill>
                <a:srgbClr val="000000">
                  <a:tint val="75000"/>
                </a:srgbClr>
              </a:solidFill>
              <a:effectLst/>
              <a:uLnTx/>
              <a:uFillTx/>
              <a:latin typeface="helvetica"/>
              <a:ea typeface="+mn-ea"/>
              <a:cs typeface="Helvetica"/>
            </a:endParaRPr>
          </a:p>
        </p:txBody>
      </p:sp>
      <p:sp>
        <p:nvSpPr>
          <p:cNvPr id="5" name="Titre 4">
            <a:extLst>
              <a:ext uri="{FF2B5EF4-FFF2-40B4-BE49-F238E27FC236}">
                <a16:creationId xmlns:a16="http://schemas.microsoft.com/office/drawing/2014/main" xmlns="" id="{F53BAC4F-DBB9-4F0B-ACC8-8D50023458B5}"/>
              </a:ext>
            </a:extLst>
          </p:cNvPr>
          <p:cNvSpPr>
            <a:spLocks noGrp="1"/>
          </p:cNvSpPr>
          <p:nvPr>
            <p:ph type="title"/>
          </p:nvPr>
        </p:nvSpPr>
        <p:spPr/>
        <p:txBody>
          <a:bodyPr/>
          <a:lstStyle/>
          <a:p>
            <a:r>
              <a:rPr lang="fr-FR" dirty="0"/>
              <a:t>Synthèse sur la mise en action</a:t>
            </a:r>
          </a:p>
        </p:txBody>
      </p:sp>
      <p:sp>
        <p:nvSpPr>
          <p:cNvPr id="13" name="Rectangle 12">
            <a:extLst>
              <a:ext uri="{FF2B5EF4-FFF2-40B4-BE49-F238E27FC236}">
                <a16:creationId xmlns:a16="http://schemas.microsoft.com/office/drawing/2014/main" xmlns="" id="{6E72B40D-32B0-4A08-A879-660B56C83473}"/>
              </a:ext>
            </a:extLst>
          </p:cNvPr>
          <p:cNvSpPr/>
          <p:nvPr/>
        </p:nvSpPr>
        <p:spPr>
          <a:xfrm>
            <a:off x="495300" y="4647677"/>
            <a:ext cx="1078669" cy="1013196"/>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236030" rtl="0" eaLnBrk="1" fontAlgn="auto" latinLnBrk="0" hangingPunct="1">
              <a:lnSpc>
                <a:spcPct val="100000"/>
              </a:lnSpc>
              <a:spcBef>
                <a:spcPts val="0"/>
              </a:spcBef>
              <a:spcAft>
                <a:spcPts val="0"/>
              </a:spcAft>
              <a:buClrTx/>
              <a:buSzTx/>
              <a:buFontTx/>
              <a:buNone/>
              <a:tabLst/>
              <a:defRPr/>
            </a:pPr>
            <a:endParaRPr kumimoji="0" lang="fr-FR" sz="1100" b="1" i="0" u="none" strike="noStrike" kern="1200" cap="none" spc="0" normalizeH="0" baseline="0" noProof="0" dirty="0">
              <a:ln>
                <a:noFill/>
              </a:ln>
              <a:solidFill>
                <a:srgbClr val="4C2462"/>
              </a:solidFill>
              <a:effectLst/>
              <a:uLnTx/>
              <a:uFillTx/>
              <a:latin typeface="helvetica"/>
              <a:ea typeface="+mn-ea"/>
              <a:cs typeface="Helvetica"/>
            </a:endParaRPr>
          </a:p>
          <a:p>
            <a:pPr marL="0" marR="0" lvl="0" indent="0" algn="ctr" defTabSz="236030" rtl="0" eaLnBrk="1" fontAlgn="auto" latinLnBrk="0" hangingPunct="1">
              <a:lnSpc>
                <a:spcPct val="100000"/>
              </a:lnSpc>
              <a:spcBef>
                <a:spcPts val="0"/>
              </a:spcBef>
              <a:spcAft>
                <a:spcPts val="0"/>
              </a:spcAft>
              <a:buClrTx/>
              <a:buSzTx/>
              <a:buFontTx/>
              <a:buNone/>
              <a:tabLst/>
              <a:defRPr/>
            </a:pPr>
            <a:endParaRPr kumimoji="0" lang="fr-FR" sz="1100" b="1" i="0" u="none" strike="noStrike" kern="1200" cap="none" spc="0" normalizeH="0" baseline="0" noProof="0" dirty="0">
              <a:ln>
                <a:noFill/>
              </a:ln>
              <a:solidFill>
                <a:srgbClr val="4C2462"/>
              </a:solidFill>
              <a:effectLst/>
              <a:uLnTx/>
              <a:uFillTx/>
              <a:latin typeface="helvetica"/>
              <a:ea typeface="+mn-ea"/>
              <a:cs typeface="Helvetica"/>
            </a:endParaRPr>
          </a:p>
          <a:p>
            <a:pPr marL="0" marR="0" lvl="0" indent="0" algn="ctr" defTabSz="236030" rtl="0" eaLnBrk="1" fontAlgn="auto" latinLnBrk="0" hangingPunct="1">
              <a:lnSpc>
                <a:spcPct val="100000"/>
              </a:lnSpc>
              <a:spcBef>
                <a:spcPts val="0"/>
              </a:spcBef>
              <a:spcAft>
                <a:spcPts val="0"/>
              </a:spcAft>
              <a:buClrTx/>
              <a:buSzTx/>
              <a:buFontTx/>
              <a:buNone/>
              <a:tabLst/>
              <a:defRPr/>
            </a:pPr>
            <a:endParaRPr kumimoji="0" lang="fr-FR" sz="1100" b="1" i="0" u="none" strike="noStrike" kern="1200" cap="none" spc="0" normalizeH="0" baseline="0" noProof="0" dirty="0">
              <a:ln>
                <a:noFill/>
              </a:ln>
              <a:solidFill>
                <a:srgbClr val="4C2462"/>
              </a:solidFill>
              <a:effectLst/>
              <a:uLnTx/>
              <a:uFillTx/>
              <a:latin typeface="helvetica"/>
              <a:ea typeface="+mn-ea"/>
              <a:cs typeface="Helvetica"/>
            </a:endParaRPr>
          </a:p>
          <a:p>
            <a:pPr marL="0" marR="0" lvl="0" indent="0" algn="ctr" defTabSz="236030" rtl="0" eaLnBrk="1" fontAlgn="auto" latinLnBrk="0" hangingPunct="1">
              <a:lnSpc>
                <a:spcPct val="100000"/>
              </a:lnSpc>
              <a:spcBef>
                <a:spcPts val="0"/>
              </a:spcBef>
              <a:spcAft>
                <a:spcPts val="0"/>
              </a:spcAft>
              <a:buClrTx/>
              <a:buSzTx/>
              <a:buFontTx/>
              <a:buNone/>
              <a:tabLst/>
              <a:defRPr/>
            </a:pPr>
            <a:r>
              <a:rPr kumimoji="0" lang="fr-FR" sz="1100" b="1" i="0" u="none" strike="noStrike" kern="1200" cap="none" spc="0" normalizeH="0" baseline="0" noProof="0" dirty="0">
                <a:ln>
                  <a:noFill/>
                </a:ln>
                <a:solidFill>
                  <a:srgbClr val="4C2462"/>
                </a:solidFill>
                <a:effectLst/>
                <a:uLnTx/>
                <a:uFillTx/>
                <a:latin typeface="helvetica"/>
                <a:ea typeface="+mn-ea"/>
                <a:cs typeface="Helvetica"/>
              </a:rPr>
              <a:t>Equipement</a:t>
            </a:r>
          </a:p>
        </p:txBody>
      </p:sp>
      <p:grpSp>
        <p:nvGrpSpPr>
          <p:cNvPr id="14" name="Groupe 13">
            <a:extLst>
              <a:ext uri="{FF2B5EF4-FFF2-40B4-BE49-F238E27FC236}">
                <a16:creationId xmlns:a16="http://schemas.microsoft.com/office/drawing/2014/main" xmlns="" id="{E79193E7-0434-4D45-984E-654552B8C0D3}"/>
              </a:ext>
            </a:extLst>
          </p:cNvPr>
          <p:cNvGrpSpPr/>
          <p:nvPr/>
        </p:nvGrpSpPr>
        <p:grpSpPr>
          <a:xfrm>
            <a:off x="895058" y="4813792"/>
            <a:ext cx="300923" cy="369129"/>
            <a:chOff x="510813" y="365463"/>
            <a:chExt cx="512563" cy="692062"/>
          </a:xfrm>
          <a:solidFill>
            <a:schemeClr val="accent4"/>
          </a:solidFill>
        </p:grpSpPr>
        <p:sp>
          <p:nvSpPr>
            <p:cNvPr id="15" name="Freeform 24">
              <a:extLst>
                <a:ext uri="{FF2B5EF4-FFF2-40B4-BE49-F238E27FC236}">
                  <a16:creationId xmlns:a16="http://schemas.microsoft.com/office/drawing/2014/main" xmlns="" id="{0B53C73F-5194-4F35-BE5D-34370FFEC63E}"/>
                </a:ext>
              </a:extLst>
            </p:cNvPr>
            <p:cNvSpPr>
              <a:spLocks noEditPoints="1"/>
            </p:cNvSpPr>
            <p:nvPr/>
          </p:nvSpPr>
          <p:spPr bwMode="auto">
            <a:xfrm>
              <a:off x="667614" y="365463"/>
              <a:ext cx="355762" cy="452770"/>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23603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a:ln>
                  <a:noFill/>
                </a:ln>
                <a:solidFill>
                  <a:srgbClr val="000000"/>
                </a:solidFill>
                <a:effectLst/>
                <a:uLnTx/>
                <a:uFillTx/>
                <a:latin typeface="helvetica"/>
                <a:ea typeface="+mn-ea"/>
                <a:cs typeface="Helvetica"/>
              </a:endParaRPr>
            </a:p>
          </p:txBody>
        </p:sp>
        <p:sp>
          <p:nvSpPr>
            <p:cNvPr id="16" name="Freeform 101">
              <a:extLst>
                <a:ext uri="{FF2B5EF4-FFF2-40B4-BE49-F238E27FC236}">
                  <a16:creationId xmlns:a16="http://schemas.microsoft.com/office/drawing/2014/main" xmlns="" id="{08A66AC4-A057-4B99-A5E0-B03BC26CBAD7}"/>
                </a:ext>
              </a:extLst>
            </p:cNvPr>
            <p:cNvSpPr>
              <a:spLocks/>
            </p:cNvSpPr>
            <p:nvPr/>
          </p:nvSpPr>
          <p:spPr bwMode="auto">
            <a:xfrm>
              <a:off x="510813" y="842140"/>
              <a:ext cx="501002" cy="215384"/>
            </a:xfrm>
            <a:custGeom>
              <a:avLst/>
              <a:gdLst>
                <a:gd name="T0" fmla="*/ 338 w 428"/>
                <a:gd name="T1" fmla="*/ 78 h 184"/>
                <a:gd name="T2" fmla="*/ 289 w 428"/>
                <a:gd name="T3" fmla="*/ 105 h 184"/>
                <a:gd name="T4" fmla="*/ 220 w 428"/>
                <a:gd name="T5" fmla="*/ 96 h 184"/>
                <a:gd name="T6" fmla="*/ 196 w 428"/>
                <a:gd name="T7" fmla="*/ 89 h 184"/>
                <a:gd name="T8" fmla="*/ 191 w 428"/>
                <a:gd name="T9" fmla="*/ 87 h 184"/>
                <a:gd name="T10" fmla="*/ 181 w 428"/>
                <a:gd name="T11" fmla="*/ 77 h 184"/>
                <a:gd name="T12" fmla="*/ 178 w 428"/>
                <a:gd name="T13" fmla="*/ 68 h 184"/>
                <a:gd name="T14" fmla="*/ 176 w 428"/>
                <a:gd name="T15" fmla="*/ 59 h 184"/>
                <a:gd name="T16" fmla="*/ 179 w 428"/>
                <a:gd name="T17" fmla="*/ 54 h 184"/>
                <a:gd name="T18" fmla="*/ 184 w 428"/>
                <a:gd name="T19" fmla="*/ 53 h 184"/>
                <a:gd name="T20" fmla="*/ 190 w 428"/>
                <a:gd name="T21" fmla="*/ 54 h 184"/>
                <a:gd name="T22" fmla="*/ 273 w 428"/>
                <a:gd name="T23" fmla="*/ 69 h 184"/>
                <a:gd name="T24" fmla="*/ 274 w 428"/>
                <a:gd name="T25" fmla="*/ 69 h 184"/>
                <a:gd name="T26" fmla="*/ 283 w 428"/>
                <a:gd name="T27" fmla="*/ 68 h 184"/>
                <a:gd name="T28" fmla="*/ 292 w 428"/>
                <a:gd name="T29" fmla="*/ 64 h 184"/>
                <a:gd name="T30" fmla="*/ 296 w 428"/>
                <a:gd name="T31" fmla="*/ 62 h 184"/>
                <a:gd name="T32" fmla="*/ 297 w 428"/>
                <a:gd name="T33" fmla="*/ 58 h 184"/>
                <a:gd name="T34" fmla="*/ 299 w 428"/>
                <a:gd name="T35" fmla="*/ 52 h 184"/>
                <a:gd name="T36" fmla="*/ 299 w 428"/>
                <a:gd name="T37" fmla="*/ 43 h 184"/>
                <a:gd name="T38" fmla="*/ 297 w 428"/>
                <a:gd name="T39" fmla="*/ 35 h 184"/>
                <a:gd name="T40" fmla="*/ 291 w 428"/>
                <a:gd name="T41" fmla="*/ 30 h 184"/>
                <a:gd name="T42" fmla="*/ 282 w 428"/>
                <a:gd name="T43" fmla="*/ 27 h 184"/>
                <a:gd name="T44" fmla="*/ 149 w 428"/>
                <a:gd name="T45" fmla="*/ 1 h 184"/>
                <a:gd name="T46" fmla="*/ 142 w 428"/>
                <a:gd name="T47" fmla="*/ 0 h 184"/>
                <a:gd name="T48" fmla="*/ 130 w 428"/>
                <a:gd name="T49" fmla="*/ 1 h 184"/>
                <a:gd name="T50" fmla="*/ 116 w 428"/>
                <a:gd name="T51" fmla="*/ 6 h 184"/>
                <a:gd name="T52" fmla="*/ 0 w 428"/>
                <a:gd name="T53" fmla="*/ 67 h 184"/>
                <a:gd name="T54" fmla="*/ 98 w 428"/>
                <a:gd name="T55" fmla="*/ 165 h 184"/>
                <a:gd name="T56" fmla="*/ 103 w 428"/>
                <a:gd name="T57" fmla="*/ 162 h 184"/>
                <a:gd name="T58" fmla="*/ 120 w 428"/>
                <a:gd name="T59" fmla="*/ 159 h 184"/>
                <a:gd name="T60" fmla="*/ 218 w 428"/>
                <a:gd name="T61" fmla="*/ 172 h 184"/>
                <a:gd name="T62" fmla="*/ 233 w 428"/>
                <a:gd name="T63" fmla="*/ 175 h 184"/>
                <a:gd name="T64" fmla="*/ 266 w 428"/>
                <a:gd name="T65" fmla="*/ 175 h 184"/>
                <a:gd name="T66" fmla="*/ 278 w 428"/>
                <a:gd name="T67" fmla="*/ 174 h 184"/>
                <a:gd name="T68" fmla="*/ 411 w 428"/>
                <a:gd name="T69" fmla="*/ 103 h 184"/>
                <a:gd name="T70" fmla="*/ 420 w 428"/>
                <a:gd name="T71" fmla="*/ 96 h 184"/>
                <a:gd name="T72" fmla="*/ 426 w 428"/>
                <a:gd name="T73" fmla="*/ 86 h 184"/>
                <a:gd name="T74" fmla="*/ 428 w 428"/>
                <a:gd name="T75" fmla="*/ 76 h 184"/>
                <a:gd name="T76" fmla="*/ 424 w 428"/>
                <a:gd name="T77" fmla="*/ 64 h 184"/>
                <a:gd name="T78" fmla="*/ 421 w 428"/>
                <a:gd name="T79" fmla="*/ 59 h 184"/>
                <a:gd name="T80" fmla="*/ 413 w 428"/>
                <a:gd name="T81" fmla="*/ 53 h 184"/>
                <a:gd name="T82" fmla="*/ 403 w 428"/>
                <a:gd name="T83" fmla="*/ 50 h 184"/>
                <a:gd name="T84" fmla="*/ 391 w 428"/>
                <a:gd name="T85" fmla="*/ 52 h 184"/>
                <a:gd name="T86" fmla="*/ 385 w 428"/>
                <a:gd name="T87" fmla="*/ 53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28" h="184">
                  <a:moveTo>
                    <a:pt x="385" y="53"/>
                  </a:moveTo>
                  <a:lnTo>
                    <a:pt x="338" y="78"/>
                  </a:lnTo>
                  <a:lnTo>
                    <a:pt x="289" y="105"/>
                  </a:lnTo>
                  <a:lnTo>
                    <a:pt x="289" y="105"/>
                  </a:lnTo>
                  <a:lnTo>
                    <a:pt x="250" y="99"/>
                  </a:lnTo>
                  <a:lnTo>
                    <a:pt x="220" y="96"/>
                  </a:lnTo>
                  <a:lnTo>
                    <a:pt x="206" y="93"/>
                  </a:lnTo>
                  <a:lnTo>
                    <a:pt x="196" y="89"/>
                  </a:lnTo>
                  <a:lnTo>
                    <a:pt x="196" y="89"/>
                  </a:lnTo>
                  <a:lnTo>
                    <a:pt x="191" y="87"/>
                  </a:lnTo>
                  <a:lnTo>
                    <a:pt x="185" y="83"/>
                  </a:lnTo>
                  <a:lnTo>
                    <a:pt x="181" y="77"/>
                  </a:lnTo>
                  <a:lnTo>
                    <a:pt x="178" y="68"/>
                  </a:lnTo>
                  <a:lnTo>
                    <a:pt x="178" y="68"/>
                  </a:lnTo>
                  <a:lnTo>
                    <a:pt x="176" y="59"/>
                  </a:lnTo>
                  <a:lnTo>
                    <a:pt x="176" y="59"/>
                  </a:lnTo>
                  <a:lnTo>
                    <a:pt x="178" y="55"/>
                  </a:lnTo>
                  <a:lnTo>
                    <a:pt x="179" y="54"/>
                  </a:lnTo>
                  <a:lnTo>
                    <a:pt x="180" y="53"/>
                  </a:lnTo>
                  <a:lnTo>
                    <a:pt x="184" y="53"/>
                  </a:lnTo>
                  <a:lnTo>
                    <a:pt x="189" y="53"/>
                  </a:lnTo>
                  <a:lnTo>
                    <a:pt x="190" y="54"/>
                  </a:lnTo>
                  <a:lnTo>
                    <a:pt x="273" y="69"/>
                  </a:lnTo>
                  <a:lnTo>
                    <a:pt x="273" y="69"/>
                  </a:lnTo>
                  <a:lnTo>
                    <a:pt x="274" y="69"/>
                  </a:lnTo>
                  <a:lnTo>
                    <a:pt x="274" y="69"/>
                  </a:lnTo>
                  <a:lnTo>
                    <a:pt x="279" y="69"/>
                  </a:lnTo>
                  <a:lnTo>
                    <a:pt x="283" y="68"/>
                  </a:lnTo>
                  <a:lnTo>
                    <a:pt x="288" y="67"/>
                  </a:lnTo>
                  <a:lnTo>
                    <a:pt x="292" y="64"/>
                  </a:lnTo>
                  <a:lnTo>
                    <a:pt x="292" y="64"/>
                  </a:lnTo>
                  <a:lnTo>
                    <a:pt x="296" y="62"/>
                  </a:lnTo>
                  <a:lnTo>
                    <a:pt x="297" y="58"/>
                  </a:lnTo>
                  <a:lnTo>
                    <a:pt x="297" y="58"/>
                  </a:lnTo>
                  <a:lnTo>
                    <a:pt x="299" y="52"/>
                  </a:lnTo>
                  <a:lnTo>
                    <a:pt x="299" y="52"/>
                  </a:lnTo>
                  <a:lnTo>
                    <a:pt x="301" y="47"/>
                  </a:lnTo>
                  <a:lnTo>
                    <a:pt x="299" y="43"/>
                  </a:lnTo>
                  <a:lnTo>
                    <a:pt x="298" y="39"/>
                  </a:lnTo>
                  <a:lnTo>
                    <a:pt x="297" y="35"/>
                  </a:lnTo>
                  <a:lnTo>
                    <a:pt x="293" y="33"/>
                  </a:lnTo>
                  <a:lnTo>
                    <a:pt x="291" y="30"/>
                  </a:lnTo>
                  <a:lnTo>
                    <a:pt x="287" y="28"/>
                  </a:lnTo>
                  <a:lnTo>
                    <a:pt x="282" y="27"/>
                  </a:lnTo>
                  <a:lnTo>
                    <a:pt x="248" y="20"/>
                  </a:lnTo>
                  <a:lnTo>
                    <a:pt x="149" y="1"/>
                  </a:lnTo>
                  <a:lnTo>
                    <a:pt x="149" y="1"/>
                  </a:lnTo>
                  <a:lnTo>
                    <a:pt x="142" y="0"/>
                  </a:lnTo>
                  <a:lnTo>
                    <a:pt x="136" y="0"/>
                  </a:lnTo>
                  <a:lnTo>
                    <a:pt x="130" y="1"/>
                  </a:lnTo>
                  <a:lnTo>
                    <a:pt x="123" y="3"/>
                  </a:lnTo>
                  <a:lnTo>
                    <a:pt x="116" y="6"/>
                  </a:lnTo>
                  <a:lnTo>
                    <a:pt x="112" y="8"/>
                  </a:lnTo>
                  <a:lnTo>
                    <a:pt x="0" y="67"/>
                  </a:lnTo>
                  <a:lnTo>
                    <a:pt x="61" y="184"/>
                  </a:lnTo>
                  <a:lnTo>
                    <a:pt x="98" y="165"/>
                  </a:lnTo>
                  <a:lnTo>
                    <a:pt x="98" y="165"/>
                  </a:lnTo>
                  <a:lnTo>
                    <a:pt x="103" y="162"/>
                  </a:lnTo>
                  <a:lnTo>
                    <a:pt x="108" y="161"/>
                  </a:lnTo>
                  <a:lnTo>
                    <a:pt x="120" y="159"/>
                  </a:lnTo>
                  <a:lnTo>
                    <a:pt x="131" y="159"/>
                  </a:lnTo>
                  <a:lnTo>
                    <a:pt x="218" y="172"/>
                  </a:lnTo>
                  <a:lnTo>
                    <a:pt x="218" y="172"/>
                  </a:lnTo>
                  <a:lnTo>
                    <a:pt x="233" y="175"/>
                  </a:lnTo>
                  <a:lnTo>
                    <a:pt x="247" y="176"/>
                  </a:lnTo>
                  <a:lnTo>
                    <a:pt x="266" y="175"/>
                  </a:lnTo>
                  <a:lnTo>
                    <a:pt x="274" y="174"/>
                  </a:lnTo>
                  <a:lnTo>
                    <a:pt x="278" y="174"/>
                  </a:lnTo>
                  <a:lnTo>
                    <a:pt x="411" y="103"/>
                  </a:lnTo>
                  <a:lnTo>
                    <a:pt x="411" y="103"/>
                  </a:lnTo>
                  <a:lnTo>
                    <a:pt x="416" y="99"/>
                  </a:lnTo>
                  <a:lnTo>
                    <a:pt x="420" y="96"/>
                  </a:lnTo>
                  <a:lnTo>
                    <a:pt x="424" y="91"/>
                  </a:lnTo>
                  <a:lnTo>
                    <a:pt x="426" y="86"/>
                  </a:lnTo>
                  <a:lnTo>
                    <a:pt x="428" y="81"/>
                  </a:lnTo>
                  <a:lnTo>
                    <a:pt x="428" y="76"/>
                  </a:lnTo>
                  <a:lnTo>
                    <a:pt x="426" y="69"/>
                  </a:lnTo>
                  <a:lnTo>
                    <a:pt x="424" y="64"/>
                  </a:lnTo>
                  <a:lnTo>
                    <a:pt x="424" y="64"/>
                  </a:lnTo>
                  <a:lnTo>
                    <a:pt x="421" y="59"/>
                  </a:lnTo>
                  <a:lnTo>
                    <a:pt x="418" y="55"/>
                  </a:lnTo>
                  <a:lnTo>
                    <a:pt x="413" y="53"/>
                  </a:lnTo>
                  <a:lnTo>
                    <a:pt x="408" y="50"/>
                  </a:lnTo>
                  <a:lnTo>
                    <a:pt x="403" y="50"/>
                  </a:lnTo>
                  <a:lnTo>
                    <a:pt x="396" y="50"/>
                  </a:lnTo>
                  <a:lnTo>
                    <a:pt x="391" y="52"/>
                  </a:lnTo>
                  <a:lnTo>
                    <a:pt x="385" y="53"/>
                  </a:lnTo>
                  <a:lnTo>
                    <a:pt x="385" y="53"/>
                  </a:lnTo>
                  <a:close/>
                </a:path>
              </a:pathLst>
            </a:custGeom>
            <a:grpFill/>
            <a:ln>
              <a:noFill/>
            </a:ln>
          </p:spPr>
          <p:txBody>
            <a:bodyPr/>
            <a:lstStyle/>
            <a:p>
              <a:pPr marL="0" marR="0" lvl="0" indent="0" algn="l" defTabSz="201168" rtl="0" eaLnBrk="1" fontAlgn="auto" latinLnBrk="0" hangingPunct="1">
                <a:lnSpc>
                  <a:spcPct val="100000"/>
                </a:lnSpc>
                <a:spcBef>
                  <a:spcPts val="0"/>
                </a:spcBef>
                <a:spcAft>
                  <a:spcPts val="0"/>
                </a:spcAft>
                <a:buClrTx/>
                <a:buSzTx/>
                <a:buFontTx/>
                <a:buNone/>
                <a:tabLst/>
                <a:defRPr/>
              </a:pPr>
              <a:endParaRPr kumimoji="0" lang="fr-FR" sz="792" b="0" i="0" u="none" strike="noStrike" kern="1200" cap="none" spc="0" normalizeH="0" baseline="0" noProof="0" dirty="0">
                <a:ln>
                  <a:noFill/>
                </a:ln>
                <a:solidFill>
                  <a:srgbClr val="000000"/>
                </a:solidFill>
                <a:effectLst/>
                <a:uLnTx/>
                <a:uFillTx/>
                <a:latin typeface="helvetica"/>
                <a:ea typeface="+mn-ea"/>
                <a:cs typeface="Helvetica"/>
              </a:endParaRPr>
            </a:p>
          </p:txBody>
        </p:sp>
      </p:grpSp>
      <p:sp>
        <p:nvSpPr>
          <p:cNvPr id="25" name="Rectangle 24">
            <a:extLst>
              <a:ext uri="{FF2B5EF4-FFF2-40B4-BE49-F238E27FC236}">
                <a16:creationId xmlns:a16="http://schemas.microsoft.com/office/drawing/2014/main" xmlns="" id="{3C2B2D39-D8F7-44B6-B64B-80BFD429E03D}"/>
              </a:ext>
            </a:extLst>
          </p:cNvPr>
          <p:cNvSpPr/>
          <p:nvPr/>
        </p:nvSpPr>
        <p:spPr>
          <a:xfrm>
            <a:off x="495300" y="1036519"/>
            <a:ext cx="1078669" cy="1825758"/>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236030" rtl="0" eaLnBrk="1" fontAlgn="auto" latinLnBrk="0" hangingPunct="1">
              <a:lnSpc>
                <a:spcPct val="100000"/>
              </a:lnSpc>
              <a:spcBef>
                <a:spcPts val="0"/>
              </a:spcBef>
              <a:spcAft>
                <a:spcPts val="0"/>
              </a:spcAft>
              <a:buClrTx/>
              <a:buSzTx/>
              <a:buFontTx/>
              <a:buNone/>
              <a:tabLst/>
              <a:defRPr/>
            </a:pPr>
            <a:endParaRPr kumimoji="0" lang="fr-FR" sz="1100" b="1" i="0" u="none" strike="noStrike" kern="1200" cap="none" spc="0" normalizeH="0" baseline="0" noProof="0" dirty="0">
              <a:ln>
                <a:noFill/>
              </a:ln>
              <a:solidFill>
                <a:srgbClr val="4C2462"/>
              </a:solidFill>
              <a:effectLst/>
              <a:uLnTx/>
              <a:uFillTx/>
              <a:latin typeface="helvetica"/>
              <a:ea typeface="+mn-ea"/>
              <a:cs typeface="Helvetica"/>
            </a:endParaRPr>
          </a:p>
          <a:p>
            <a:pPr marL="0" marR="0" lvl="0" indent="0" algn="ctr" defTabSz="236030" rtl="0" eaLnBrk="1" fontAlgn="auto" latinLnBrk="0" hangingPunct="1">
              <a:lnSpc>
                <a:spcPct val="100000"/>
              </a:lnSpc>
              <a:spcBef>
                <a:spcPts val="0"/>
              </a:spcBef>
              <a:spcAft>
                <a:spcPts val="0"/>
              </a:spcAft>
              <a:buClrTx/>
              <a:buSzTx/>
              <a:buFontTx/>
              <a:buNone/>
              <a:tabLst/>
              <a:defRPr/>
            </a:pPr>
            <a:endParaRPr kumimoji="0" lang="fr-FR" sz="1100" b="1" i="0" u="none" strike="noStrike" kern="1200" cap="none" spc="0" normalizeH="0" baseline="0" noProof="0" dirty="0">
              <a:ln>
                <a:noFill/>
              </a:ln>
              <a:solidFill>
                <a:srgbClr val="4C2462"/>
              </a:solidFill>
              <a:effectLst/>
              <a:uLnTx/>
              <a:uFillTx/>
              <a:latin typeface="helvetica"/>
              <a:ea typeface="+mn-ea"/>
              <a:cs typeface="Helvetica"/>
            </a:endParaRPr>
          </a:p>
          <a:p>
            <a:pPr marL="0" marR="0" lvl="0" indent="0" algn="ctr" defTabSz="236030" rtl="0" eaLnBrk="1" fontAlgn="auto" latinLnBrk="0" hangingPunct="1">
              <a:lnSpc>
                <a:spcPct val="100000"/>
              </a:lnSpc>
              <a:spcBef>
                <a:spcPts val="0"/>
              </a:spcBef>
              <a:spcAft>
                <a:spcPts val="0"/>
              </a:spcAft>
              <a:buClrTx/>
              <a:buSzTx/>
              <a:buFontTx/>
              <a:buNone/>
              <a:tabLst/>
              <a:defRPr/>
            </a:pPr>
            <a:endParaRPr kumimoji="0" lang="fr-FR" sz="1050" b="1" i="0" u="none" strike="noStrike" kern="1200" cap="none" spc="0" normalizeH="0" baseline="0" noProof="0" dirty="0">
              <a:ln>
                <a:noFill/>
              </a:ln>
              <a:solidFill>
                <a:srgbClr val="4C2462"/>
              </a:solidFill>
              <a:effectLst/>
              <a:uLnTx/>
              <a:uFillTx/>
              <a:latin typeface="helvetica"/>
              <a:ea typeface="+mn-ea"/>
              <a:cs typeface="Helvetica"/>
            </a:endParaRPr>
          </a:p>
          <a:p>
            <a:pPr marL="0" marR="0" lvl="0" indent="0" algn="ctr" defTabSz="236030" rtl="0" eaLnBrk="1" fontAlgn="auto" latinLnBrk="0" hangingPunct="1">
              <a:lnSpc>
                <a:spcPct val="100000"/>
              </a:lnSpc>
              <a:spcBef>
                <a:spcPts val="0"/>
              </a:spcBef>
              <a:spcAft>
                <a:spcPts val="0"/>
              </a:spcAft>
              <a:buClrTx/>
              <a:buSzTx/>
              <a:buFontTx/>
              <a:buNone/>
              <a:tabLst/>
              <a:defRPr/>
            </a:pPr>
            <a:endParaRPr kumimoji="0" lang="fr-FR" sz="1100" b="1" i="0" u="none" strike="noStrike" kern="1200" cap="none" spc="0" normalizeH="0" baseline="0" noProof="0" dirty="0">
              <a:ln>
                <a:noFill/>
              </a:ln>
              <a:solidFill>
                <a:srgbClr val="4C2462"/>
              </a:solidFill>
              <a:effectLst/>
              <a:uLnTx/>
              <a:uFillTx/>
              <a:latin typeface="helvetica"/>
              <a:ea typeface="+mn-ea"/>
              <a:cs typeface="Helvetica"/>
            </a:endParaRPr>
          </a:p>
          <a:p>
            <a:pPr marL="0" marR="0" lvl="0" indent="0" algn="ctr" defTabSz="236030" rtl="0" eaLnBrk="1" fontAlgn="auto" latinLnBrk="0" hangingPunct="1">
              <a:lnSpc>
                <a:spcPct val="100000"/>
              </a:lnSpc>
              <a:spcBef>
                <a:spcPts val="0"/>
              </a:spcBef>
              <a:spcAft>
                <a:spcPts val="0"/>
              </a:spcAft>
              <a:buClrTx/>
              <a:buSzTx/>
              <a:buFontTx/>
              <a:buNone/>
              <a:tabLst/>
              <a:defRPr/>
            </a:pPr>
            <a:endParaRPr kumimoji="0" lang="fr-FR" sz="1100" b="1" i="0" u="none" strike="noStrike" kern="1200" cap="none" spc="0" normalizeH="0" baseline="0" noProof="0" dirty="0">
              <a:ln>
                <a:noFill/>
              </a:ln>
              <a:solidFill>
                <a:srgbClr val="4C2462"/>
              </a:solidFill>
              <a:effectLst/>
              <a:uLnTx/>
              <a:uFillTx/>
              <a:latin typeface="helvetica"/>
              <a:ea typeface="+mn-ea"/>
              <a:cs typeface="Helvetica"/>
            </a:endParaRPr>
          </a:p>
          <a:p>
            <a:pPr marL="0" marR="0" lvl="0" indent="0" algn="ctr" defTabSz="236030" rtl="0" eaLnBrk="1" fontAlgn="auto" latinLnBrk="0" hangingPunct="1">
              <a:lnSpc>
                <a:spcPct val="100000"/>
              </a:lnSpc>
              <a:spcBef>
                <a:spcPts val="0"/>
              </a:spcBef>
              <a:spcAft>
                <a:spcPts val="0"/>
              </a:spcAft>
              <a:buClrTx/>
              <a:buSzTx/>
              <a:buFontTx/>
              <a:buNone/>
              <a:tabLst/>
              <a:defRPr/>
            </a:pPr>
            <a:r>
              <a:rPr kumimoji="0" lang="fr-FR" sz="1100" b="1" i="0" u="none" strike="noStrike" kern="1200" cap="none" spc="0" normalizeH="0" baseline="0" noProof="0" dirty="0">
                <a:ln>
                  <a:noFill/>
                </a:ln>
                <a:solidFill>
                  <a:srgbClr val="4C2462"/>
                </a:solidFill>
                <a:effectLst/>
                <a:uLnTx/>
                <a:uFillTx/>
                <a:latin typeface="helvetica"/>
                <a:ea typeface="+mn-ea"/>
                <a:cs typeface="Helvetica"/>
              </a:rPr>
              <a:t>Accès aux droits</a:t>
            </a:r>
          </a:p>
        </p:txBody>
      </p:sp>
      <p:pic>
        <p:nvPicPr>
          <p:cNvPr id="23" name="Picture 12" descr="https://d30y9cdsu7xlg0.cloudfront.net/png/88301-200.png">
            <a:extLst>
              <a:ext uri="{FF2B5EF4-FFF2-40B4-BE49-F238E27FC236}">
                <a16:creationId xmlns:a16="http://schemas.microsoft.com/office/drawing/2014/main" xmlns="" id="{5B8FC9C4-5F9B-4AFA-9FB3-39C5409E1D01}"/>
              </a:ext>
            </a:extLst>
          </p:cNvPr>
          <p:cNvPicPr>
            <a:picLocks noChangeAspect="1" noChangeArrowheads="1"/>
          </p:cNvPicPr>
          <p:nvPr/>
        </p:nvPicPr>
        <p:blipFill>
          <a:blip r:embed="rId3"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82629" y="1687399"/>
            <a:ext cx="340067" cy="340067"/>
          </a:xfrm>
          <a:prstGeom prst="rect">
            <a:avLst/>
          </a:prstGeom>
          <a:noFill/>
          <a:extLst>
            <a:ext uri="{909E8E84-426E-40dd-AFC4-6F175D3DCCD1}">
              <a14:hiddenFill xmlns:a14="http://schemas.microsoft.com/office/drawing/2010/main" xmlns="">
                <a:solidFill>
                  <a:srgbClr val="FFFFFF"/>
                </a:solidFill>
              </a14:hiddenFill>
            </a:ext>
          </a:extLst>
        </p:spPr>
      </p:pic>
      <p:sp>
        <p:nvSpPr>
          <p:cNvPr id="31" name="Rectangle 30">
            <a:extLst>
              <a:ext uri="{FF2B5EF4-FFF2-40B4-BE49-F238E27FC236}">
                <a16:creationId xmlns:a16="http://schemas.microsoft.com/office/drawing/2014/main" xmlns="" id="{D4FF1BB7-25DB-4B67-9C05-DEAEB32D39FE}"/>
              </a:ext>
            </a:extLst>
          </p:cNvPr>
          <p:cNvSpPr/>
          <p:nvPr/>
        </p:nvSpPr>
        <p:spPr>
          <a:xfrm>
            <a:off x="495300" y="2950197"/>
            <a:ext cx="1078669" cy="76082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236030" rtl="0" eaLnBrk="1" fontAlgn="auto" latinLnBrk="0" hangingPunct="1">
              <a:lnSpc>
                <a:spcPct val="100000"/>
              </a:lnSpc>
              <a:spcBef>
                <a:spcPts val="0"/>
              </a:spcBef>
              <a:spcAft>
                <a:spcPts val="0"/>
              </a:spcAft>
              <a:buClrTx/>
              <a:buSzTx/>
              <a:buFontTx/>
              <a:buNone/>
              <a:tabLst/>
              <a:defRPr/>
            </a:pPr>
            <a:endParaRPr kumimoji="0" lang="fr-FR" sz="1100" b="1" i="0" u="none" strike="noStrike" kern="1200" cap="none" spc="0" normalizeH="0" baseline="0" noProof="0" dirty="0">
              <a:ln>
                <a:noFill/>
              </a:ln>
              <a:solidFill>
                <a:srgbClr val="4C2462"/>
              </a:solidFill>
              <a:effectLst/>
              <a:uLnTx/>
              <a:uFillTx/>
              <a:latin typeface="helvetica"/>
              <a:ea typeface="+mn-ea"/>
              <a:cs typeface="Helvetica"/>
            </a:endParaRPr>
          </a:p>
          <a:p>
            <a:pPr marL="0" marR="0" lvl="0" indent="0" algn="ctr" defTabSz="236030" rtl="0" eaLnBrk="1" fontAlgn="auto" latinLnBrk="0" hangingPunct="1">
              <a:lnSpc>
                <a:spcPct val="100000"/>
              </a:lnSpc>
              <a:spcBef>
                <a:spcPts val="0"/>
              </a:spcBef>
              <a:spcAft>
                <a:spcPts val="0"/>
              </a:spcAft>
              <a:buClrTx/>
              <a:buSzTx/>
              <a:buFontTx/>
              <a:buNone/>
              <a:tabLst/>
              <a:defRPr/>
            </a:pPr>
            <a:endParaRPr kumimoji="0" lang="fr-FR" sz="1100" b="1" i="0" u="none" strike="noStrike" kern="1200" cap="none" spc="0" normalizeH="0" baseline="0" noProof="0" dirty="0">
              <a:ln>
                <a:noFill/>
              </a:ln>
              <a:solidFill>
                <a:srgbClr val="4C2462"/>
              </a:solidFill>
              <a:effectLst/>
              <a:uLnTx/>
              <a:uFillTx/>
              <a:latin typeface="helvetica"/>
              <a:ea typeface="+mn-ea"/>
              <a:cs typeface="Helvetica"/>
            </a:endParaRPr>
          </a:p>
          <a:p>
            <a:pPr marL="0" marR="0" lvl="0" indent="0" algn="ctr" defTabSz="236030" rtl="0" eaLnBrk="1" fontAlgn="auto" latinLnBrk="0" hangingPunct="1">
              <a:lnSpc>
                <a:spcPct val="100000"/>
              </a:lnSpc>
              <a:spcBef>
                <a:spcPts val="0"/>
              </a:spcBef>
              <a:spcAft>
                <a:spcPts val="0"/>
              </a:spcAft>
              <a:buClrTx/>
              <a:buSzTx/>
              <a:buFontTx/>
              <a:buNone/>
              <a:tabLst/>
              <a:defRPr/>
            </a:pPr>
            <a:r>
              <a:rPr kumimoji="0" lang="fr-FR" sz="1100" b="1" i="0" u="none" strike="noStrike" kern="1200" cap="none" spc="0" normalizeH="0" baseline="0" noProof="0" dirty="0">
                <a:ln>
                  <a:noFill/>
                </a:ln>
                <a:solidFill>
                  <a:srgbClr val="4C2462"/>
                </a:solidFill>
                <a:effectLst/>
                <a:uLnTx/>
                <a:uFillTx/>
                <a:latin typeface="helvetica"/>
                <a:ea typeface="+mn-ea"/>
                <a:cs typeface="Helvetica"/>
              </a:rPr>
              <a:t>Travaux</a:t>
            </a:r>
          </a:p>
        </p:txBody>
      </p:sp>
      <p:pic>
        <p:nvPicPr>
          <p:cNvPr id="33" name="Picture 34" descr="https://d30y9cdsu7xlg0.cloudfront.net/png/96802-200.png">
            <a:extLst>
              <a:ext uri="{FF2B5EF4-FFF2-40B4-BE49-F238E27FC236}">
                <a16:creationId xmlns:a16="http://schemas.microsoft.com/office/drawing/2014/main" xmlns="" id="{4F1DECD5-0482-49D2-AF31-A222C3BA1C29}"/>
              </a:ext>
            </a:extLst>
          </p:cNvPr>
          <p:cNvPicPr>
            <a:picLocks noChangeAspect="1" noChangeArrowheads="1"/>
          </p:cNvPicPr>
          <p:nvPr/>
        </p:nvPicPr>
        <p:blipFill>
          <a:blip r:embed="rId4"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10705" y="3077329"/>
            <a:ext cx="282076" cy="276592"/>
          </a:xfrm>
          <a:prstGeom prst="rect">
            <a:avLst/>
          </a:prstGeom>
          <a:noFill/>
          <a:extLst>
            <a:ext uri="{909E8E84-426E-40dd-AFC4-6F175D3DCCD1}">
              <a14:hiddenFill xmlns:a14="http://schemas.microsoft.com/office/drawing/2010/main" xmlns="">
                <a:solidFill>
                  <a:srgbClr val="FFFFFF"/>
                </a:solidFill>
              </a14:hiddenFill>
            </a:ext>
          </a:extLst>
        </p:spPr>
      </p:pic>
      <p:pic>
        <p:nvPicPr>
          <p:cNvPr id="35" name="Picture 2" descr="https://d30y9cdsu7xlg0.cloudfront.net/png/930406-200.png">
            <a:extLst>
              <a:ext uri="{FF2B5EF4-FFF2-40B4-BE49-F238E27FC236}">
                <a16:creationId xmlns:a16="http://schemas.microsoft.com/office/drawing/2014/main" xmlns="" id="{A496E2C0-D3AD-46A9-B268-FA6729D68AAA}"/>
              </a:ext>
            </a:extLst>
          </p:cNvPr>
          <p:cNvPicPr>
            <a:picLocks noChangeAspect="1" noChangeArrowheads="1"/>
          </p:cNvPicPr>
          <p:nvPr/>
        </p:nvPicPr>
        <p:blipFill>
          <a:blip r:embed="rId5"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95985" y="5863428"/>
            <a:ext cx="313989" cy="313989"/>
          </a:xfrm>
          <a:prstGeom prst="rect">
            <a:avLst/>
          </a:prstGeom>
          <a:noFill/>
          <a:extLst>
            <a:ext uri="{909E8E84-426E-40dd-AFC4-6F175D3DCCD1}">
              <a14:hiddenFill xmlns:a14="http://schemas.microsoft.com/office/drawing/2010/main" xmlns="">
                <a:solidFill>
                  <a:srgbClr val="FFFFFF"/>
                </a:solidFill>
              </a14:hiddenFill>
            </a:ext>
          </a:extLst>
        </p:spPr>
      </p:pic>
      <p:sp>
        <p:nvSpPr>
          <p:cNvPr id="43" name="Espace réservé du texte 5">
            <a:extLst>
              <a:ext uri="{FF2B5EF4-FFF2-40B4-BE49-F238E27FC236}">
                <a16:creationId xmlns:a16="http://schemas.microsoft.com/office/drawing/2014/main" xmlns="" id="{56F57003-4E1B-4BC8-9631-5031DCD6F15C}"/>
              </a:ext>
            </a:extLst>
          </p:cNvPr>
          <p:cNvSpPr txBox="1">
            <a:spLocks/>
          </p:cNvSpPr>
          <p:nvPr/>
        </p:nvSpPr>
        <p:spPr>
          <a:xfrm>
            <a:off x="1567546" y="3798937"/>
            <a:ext cx="7903563" cy="760820"/>
          </a:xfrm>
          <a:prstGeom prst="rect">
            <a:avLst/>
          </a:prstGeom>
        </p:spPr>
        <p:txBody>
          <a:bodyPr vert="horz" lIns="107287" tIns="53643" rIns="107287" bIns="53643" rtlCol="0">
            <a:spAutoFit/>
          </a:bodyPr>
          <a:lstStyle>
            <a:lvl1pPr marL="327009" indent="-327009" algn="l" defTabSz="436012" rtl="0" eaLnBrk="1" latinLnBrk="0" hangingPunct="1">
              <a:spcBef>
                <a:spcPct val="20000"/>
              </a:spcBef>
              <a:buFontTx/>
              <a:buBlip>
                <a:blip r:embed="rId6"/>
              </a:buBlip>
              <a:defRPr sz="1600" b="1" kern="1200">
                <a:solidFill>
                  <a:schemeClr val="tx1"/>
                </a:solidFill>
                <a:latin typeface="+mn-lt"/>
                <a:ea typeface="+mn-ea"/>
                <a:cs typeface="+mn-cs"/>
              </a:defRPr>
            </a:lvl1pPr>
            <a:lvl2pPr marL="708521" indent="-272508" algn="l" defTabSz="436012" rtl="0" eaLnBrk="1" latinLnBrk="0" hangingPunct="1">
              <a:spcBef>
                <a:spcPct val="20000"/>
              </a:spcBef>
              <a:buFont typeface="Arial"/>
              <a:buChar char="–"/>
              <a:defRPr sz="1400" kern="1200">
                <a:solidFill>
                  <a:schemeClr val="tx1"/>
                </a:solidFill>
                <a:latin typeface="+mn-lt"/>
                <a:ea typeface="+mn-ea"/>
                <a:cs typeface="+mn-cs"/>
              </a:defRPr>
            </a:lvl2pPr>
            <a:lvl3pPr marL="1090031" indent="-218006" algn="l" defTabSz="436012" rtl="0" eaLnBrk="1" latinLnBrk="0" hangingPunct="1">
              <a:spcBef>
                <a:spcPct val="20000"/>
              </a:spcBef>
              <a:buFont typeface="Arial"/>
              <a:buChar char="•"/>
              <a:defRPr sz="1200" kern="1200">
                <a:solidFill>
                  <a:schemeClr val="tx1"/>
                </a:solidFill>
                <a:latin typeface="+mn-lt"/>
                <a:ea typeface="+mn-ea"/>
                <a:cs typeface="+mn-cs"/>
              </a:defRPr>
            </a:lvl3pPr>
            <a:lvl4pPr marL="1526044" indent="-218006" algn="l" defTabSz="436012" rtl="0" eaLnBrk="1" latinLnBrk="0" hangingPunct="1">
              <a:spcBef>
                <a:spcPct val="20000"/>
              </a:spcBef>
              <a:buFont typeface="Arial"/>
              <a:buChar char="–"/>
              <a:defRPr sz="1100" kern="1200">
                <a:solidFill>
                  <a:schemeClr val="tx1"/>
                </a:solidFill>
                <a:latin typeface="+mn-lt"/>
                <a:ea typeface="+mn-ea"/>
                <a:cs typeface="+mn-cs"/>
              </a:defRPr>
            </a:lvl4pPr>
            <a:lvl5pPr marL="1962057" indent="-218006" algn="l" defTabSz="436012" rtl="0" eaLnBrk="1" latinLnBrk="0" hangingPunct="1">
              <a:spcBef>
                <a:spcPct val="20000"/>
              </a:spcBef>
              <a:buFont typeface="Arial"/>
              <a:buChar char="»"/>
              <a:defRPr sz="1100" kern="1200">
                <a:solidFill>
                  <a:schemeClr val="tx1"/>
                </a:solidFill>
                <a:latin typeface="+mn-lt"/>
                <a:ea typeface="+mn-ea"/>
                <a:cs typeface="+mn-cs"/>
              </a:defRPr>
            </a:lvl5pPr>
            <a:lvl6pPr marL="2398069" indent="-218006" algn="l" defTabSz="436012" rtl="0" eaLnBrk="1" latinLnBrk="0" hangingPunct="1">
              <a:spcBef>
                <a:spcPct val="20000"/>
              </a:spcBef>
              <a:buFont typeface="Arial"/>
              <a:buChar char="•"/>
              <a:defRPr sz="1900" kern="1200">
                <a:solidFill>
                  <a:schemeClr val="tx1"/>
                </a:solidFill>
                <a:latin typeface="+mn-lt"/>
                <a:ea typeface="+mn-ea"/>
                <a:cs typeface="+mn-cs"/>
              </a:defRPr>
            </a:lvl6pPr>
            <a:lvl7pPr marL="2834082" indent="-218006" algn="l" defTabSz="436012" rtl="0" eaLnBrk="1" latinLnBrk="0" hangingPunct="1">
              <a:spcBef>
                <a:spcPct val="20000"/>
              </a:spcBef>
              <a:buFont typeface="Arial"/>
              <a:buChar char="•"/>
              <a:defRPr sz="1900" kern="1200">
                <a:solidFill>
                  <a:schemeClr val="tx1"/>
                </a:solidFill>
                <a:latin typeface="+mn-lt"/>
                <a:ea typeface="+mn-ea"/>
                <a:cs typeface="+mn-cs"/>
              </a:defRPr>
            </a:lvl7pPr>
            <a:lvl8pPr marL="3270094" indent="-218006" algn="l" defTabSz="436012" rtl="0" eaLnBrk="1" latinLnBrk="0" hangingPunct="1">
              <a:spcBef>
                <a:spcPct val="20000"/>
              </a:spcBef>
              <a:buFont typeface="Arial"/>
              <a:buChar char="•"/>
              <a:defRPr sz="1900" kern="1200">
                <a:solidFill>
                  <a:schemeClr val="tx1"/>
                </a:solidFill>
                <a:latin typeface="+mn-lt"/>
                <a:ea typeface="+mn-ea"/>
                <a:cs typeface="+mn-cs"/>
              </a:defRPr>
            </a:lvl8pPr>
            <a:lvl9pPr marL="3706106" indent="-218006" algn="l" defTabSz="436012" rtl="0" eaLnBrk="1" latinLnBrk="0" hangingPunct="1">
              <a:spcBef>
                <a:spcPct val="20000"/>
              </a:spcBef>
              <a:buFont typeface="Arial"/>
              <a:buChar char="•"/>
              <a:defRPr sz="1900" kern="1200">
                <a:solidFill>
                  <a:schemeClr val="tx1"/>
                </a:solidFill>
                <a:latin typeface="+mn-lt"/>
                <a:ea typeface="+mn-ea"/>
                <a:cs typeface="+mn-cs"/>
              </a:defRPr>
            </a:lvl9pPr>
          </a:lstStyle>
          <a:p>
            <a:pPr marL="327009" marR="0" lvl="0" indent="-327009" algn="just" defTabSz="436012"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a:ln>
                  <a:noFill/>
                </a:ln>
                <a:solidFill>
                  <a:srgbClr val="000000"/>
                </a:solidFill>
                <a:effectLst/>
                <a:uLnTx/>
                <a:uFillTx/>
                <a:latin typeface="helvetica"/>
                <a:ea typeface="+mn-ea"/>
                <a:cs typeface="Helvetica"/>
              </a:rPr>
              <a:t>Tous les ménages se souviennent d’au moins un écogeste et en ont adopté systématiquement une bonne partie</a:t>
            </a:r>
          </a:p>
          <a:p>
            <a:pPr marL="708521" marR="0" lvl="1" indent="-272508" algn="just" defTabSz="436012"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fr-FR" sz="1200" b="0" i="0" u="none" strike="noStrike" kern="1200" cap="none" spc="0" normalizeH="0" baseline="0" noProof="0" dirty="0">
                <a:ln>
                  <a:noFill/>
                </a:ln>
                <a:solidFill>
                  <a:srgbClr val="000000"/>
                </a:solidFill>
                <a:effectLst/>
                <a:uLnTx/>
                <a:uFillTx/>
                <a:latin typeface="helvetica"/>
                <a:ea typeface="+mn-ea"/>
                <a:cs typeface="Helvetica"/>
              </a:rPr>
              <a:t>En particulier, le fait d’aérer</a:t>
            </a:r>
            <a:r>
              <a:rPr lang="fr-FR" sz="1200" dirty="0">
                <a:solidFill>
                  <a:srgbClr val="000000"/>
                </a:solidFill>
                <a:latin typeface="helvetica"/>
                <a:cs typeface="Helvetica"/>
              </a:rPr>
              <a:t> et de baisser la température pendant les absences sont très adoptés</a:t>
            </a:r>
            <a:endParaRPr kumimoji="0" lang="fr-FR" sz="1200" b="0" i="0" u="none" strike="noStrike" kern="1200" cap="none" spc="0" normalizeH="0" baseline="0" noProof="0" dirty="0">
              <a:ln>
                <a:noFill/>
              </a:ln>
              <a:solidFill>
                <a:srgbClr val="000000"/>
              </a:solidFill>
              <a:effectLst/>
              <a:uLnTx/>
              <a:uFillTx/>
              <a:latin typeface="helvetica"/>
              <a:ea typeface="+mn-ea"/>
              <a:cs typeface="Helvetica"/>
            </a:endParaRPr>
          </a:p>
        </p:txBody>
      </p:sp>
      <p:sp>
        <p:nvSpPr>
          <p:cNvPr id="44" name="Espace réservé du texte 5">
            <a:extLst>
              <a:ext uri="{FF2B5EF4-FFF2-40B4-BE49-F238E27FC236}">
                <a16:creationId xmlns:a16="http://schemas.microsoft.com/office/drawing/2014/main" xmlns="" id="{18F0396B-2D2C-4CE6-A7A6-CC9C6B5E31F5}"/>
              </a:ext>
            </a:extLst>
          </p:cNvPr>
          <p:cNvSpPr txBox="1">
            <a:spLocks/>
          </p:cNvSpPr>
          <p:nvPr/>
        </p:nvSpPr>
        <p:spPr>
          <a:xfrm>
            <a:off x="1567545" y="4647676"/>
            <a:ext cx="7903563" cy="1013197"/>
          </a:xfrm>
          <a:prstGeom prst="rect">
            <a:avLst/>
          </a:prstGeom>
        </p:spPr>
        <p:txBody>
          <a:bodyPr vert="horz" lIns="107287" tIns="53643" rIns="107287" bIns="53643" rtlCol="0">
            <a:spAutoFit/>
          </a:bodyPr>
          <a:lstStyle>
            <a:lvl1pPr marL="327009" indent="-327009" algn="l" defTabSz="436012" rtl="0" eaLnBrk="1" latinLnBrk="0" hangingPunct="1">
              <a:spcBef>
                <a:spcPct val="20000"/>
              </a:spcBef>
              <a:buFontTx/>
              <a:buBlip>
                <a:blip r:embed="rId6"/>
              </a:buBlip>
              <a:defRPr sz="1600" b="1" kern="1200">
                <a:solidFill>
                  <a:schemeClr val="tx1"/>
                </a:solidFill>
                <a:latin typeface="+mn-lt"/>
                <a:ea typeface="+mn-ea"/>
                <a:cs typeface="+mn-cs"/>
              </a:defRPr>
            </a:lvl1pPr>
            <a:lvl2pPr marL="708521" indent="-272508" algn="l" defTabSz="436012" rtl="0" eaLnBrk="1" latinLnBrk="0" hangingPunct="1">
              <a:spcBef>
                <a:spcPct val="20000"/>
              </a:spcBef>
              <a:buFont typeface="Arial"/>
              <a:buChar char="–"/>
              <a:defRPr sz="1400" kern="1200">
                <a:solidFill>
                  <a:schemeClr val="tx1"/>
                </a:solidFill>
                <a:latin typeface="+mn-lt"/>
                <a:ea typeface="+mn-ea"/>
                <a:cs typeface="+mn-cs"/>
              </a:defRPr>
            </a:lvl2pPr>
            <a:lvl3pPr marL="1090031" indent="-218006" algn="l" defTabSz="436012" rtl="0" eaLnBrk="1" latinLnBrk="0" hangingPunct="1">
              <a:spcBef>
                <a:spcPct val="20000"/>
              </a:spcBef>
              <a:buFont typeface="Arial"/>
              <a:buChar char="•"/>
              <a:defRPr sz="1200" kern="1200">
                <a:solidFill>
                  <a:schemeClr val="tx1"/>
                </a:solidFill>
                <a:latin typeface="+mn-lt"/>
                <a:ea typeface="+mn-ea"/>
                <a:cs typeface="+mn-cs"/>
              </a:defRPr>
            </a:lvl3pPr>
            <a:lvl4pPr marL="1526044" indent="-218006" algn="l" defTabSz="436012" rtl="0" eaLnBrk="1" latinLnBrk="0" hangingPunct="1">
              <a:spcBef>
                <a:spcPct val="20000"/>
              </a:spcBef>
              <a:buFont typeface="Arial"/>
              <a:buChar char="–"/>
              <a:defRPr sz="1100" kern="1200">
                <a:solidFill>
                  <a:schemeClr val="tx1"/>
                </a:solidFill>
                <a:latin typeface="+mn-lt"/>
                <a:ea typeface="+mn-ea"/>
                <a:cs typeface="+mn-cs"/>
              </a:defRPr>
            </a:lvl4pPr>
            <a:lvl5pPr marL="1962057" indent="-218006" algn="l" defTabSz="436012" rtl="0" eaLnBrk="1" latinLnBrk="0" hangingPunct="1">
              <a:spcBef>
                <a:spcPct val="20000"/>
              </a:spcBef>
              <a:buFont typeface="Arial"/>
              <a:buChar char="»"/>
              <a:defRPr sz="1100" kern="1200">
                <a:solidFill>
                  <a:schemeClr val="tx1"/>
                </a:solidFill>
                <a:latin typeface="+mn-lt"/>
                <a:ea typeface="+mn-ea"/>
                <a:cs typeface="+mn-cs"/>
              </a:defRPr>
            </a:lvl5pPr>
            <a:lvl6pPr marL="2398069" indent="-218006" algn="l" defTabSz="436012" rtl="0" eaLnBrk="1" latinLnBrk="0" hangingPunct="1">
              <a:spcBef>
                <a:spcPct val="20000"/>
              </a:spcBef>
              <a:buFont typeface="Arial"/>
              <a:buChar char="•"/>
              <a:defRPr sz="1900" kern="1200">
                <a:solidFill>
                  <a:schemeClr val="tx1"/>
                </a:solidFill>
                <a:latin typeface="+mn-lt"/>
                <a:ea typeface="+mn-ea"/>
                <a:cs typeface="+mn-cs"/>
              </a:defRPr>
            </a:lvl6pPr>
            <a:lvl7pPr marL="2834082" indent="-218006" algn="l" defTabSz="436012" rtl="0" eaLnBrk="1" latinLnBrk="0" hangingPunct="1">
              <a:spcBef>
                <a:spcPct val="20000"/>
              </a:spcBef>
              <a:buFont typeface="Arial"/>
              <a:buChar char="•"/>
              <a:defRPr sz="1900" kern="1200">
                <a:solidFill>
                  <a:schemeClr val="tx1"/>
                </a:solidFill>
                <a:latin typeface="+mn-lt"/>
                <a:ea typeface="+mn-ea"/>
                <a:cs typeface="+mn-cs"/>
              </a:defRPr>
            </a:lvl7pPr>
            <a:lvl8pPr marL="3270094" indent="-218006" algn="l" defTabSz="436012" rtl="0" eaLnBrk="1" latinLnBrk="0" hangingPunct="1">
              <a:spcBef>
                <a:spcPct val="20000"/>
              </a:spcBef>
              <a:buFont typeface="Arial"/>
              <a:buChar char="•"/>
              <a:defRPr sz="1900" kern="1200">
                <a:solidFill>
                  <a:schemeClr val="tx1"/>
                </a:solidFill>
                <a:latin typeface="+mn-lt"/>
                <a:ea typeface="+mn-ea"/>
                <a:cs typeface="+mn-cs"/>
              </a:defRPr>
            </a:lvl8pPr>
            <a:lvl9pPr marL="3706106" indent="-218006" algn="l" defTabSz="436012" rtl="0" eaLnBrk="1" latinLnBrk="0" hangingPunct="1">
              <a:spcBef>
                <a:spcPct val="20000"/>
              </a:spcBef>
              <a:buFont typeface="Arial"/>
              <a:buChar char="•"/>
              <a:defRPr sz="1900" kern="1200">
                <a:solidFill>
                  <a:schemeClr val="tx1"/>
                </a:solidFill>
                <a:latin typeface="+mn-lt"/>
                <a:ea typeface="+mn-ea"/>
                <a:cs typeface="+mn-cs"/>
              </a:defRPr>
            </a:lvl9pPr>
          </a:lstStyle>
          <a:p>
            <a:pPr marL="327009" marR="0" lvl="0" indent="-327009" algn="just" defTabSz="436012"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a:ln>
                  <a:noFill/>
                </a:ln>
                <a:solidFill>
                  <a:srgbClr val="000000"/>
                </a:solidFill>
                <a:effectLst/>
                <a:uLnTx/>
                <a:uFillTx/>
                <a:latin typeface="helvetica"/>
                <a:ea typeface="+mn-ea"/>
                <a:cs typeface="Helvetica"/>
              </a:rPr>
              <a:t>Les équipements les plus installés lors de la visite (ampoules basse conso, bas de porte) sont jugés comme utiles</a:t>
            </a:r>
          </a:p>
          <a:p>
            <a:pPr marL="327009" marR="0" lvl="0" indent="-327009" algn="just" defTabSz="436012"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a:ln>
                  <a:noFill/>
                </a:ln>
                <a:solidFill>
                  <a:srgbClr val="000000"/>
                </a:solidFill>
                <a:effectLst/>
                <a:uLnTx/>
                <a:uFillTx/>
                <a:latin typeface="helvetica"/>
                <a:ea typeface="+mn-ea"/>
                <a:cs typeface="Helvetica"/>
              </a:rPr>
              <a:t>Les ménages qui ont remplacé de gros équipements ont opté quasi systématiquement pour des appareils moins énergivores</a:t>
            </a:r>
          </a:p>
        </p:txBody>
      </p:sp>
      <p:sp>
        <p:nvSpPr>
          <p:cNvPr id="47" name="Espace réservé du texte 5">
            <a:extLst>
              <a:ext uri="{FF2B5EF4-FFF2-40B4-BE49-F238E27FC236}">
                <a16:creationId xmlns:a16="http://schemas.microsoft.com/office/drawing/2014/main" xmlns="" id="{D92139B4-7F2B-45B3-A410-3355F5655EAC}"/>
              </a:ext>
            </a:extLst>
          </p:cNvPr>
          <p:cNvSpPr txBox="1">
            <a:spLocks/>
          </p:cNvSpPr>
          <p:nvPr/>
        </p:nvSpPr>
        <p:spPr>
          <a:xfrm>
            <a:off x="1567545" y="5748792"/>
            <a:ext cx="7903563" cy="760820"/>
          </a:xfrm>
          <a:prstGeom prst="rect">
            <a:avLst/>
          </a:prstGeom>
        </p:spPr>
        <p:txBody>
          <a:bodyPr vert="horz" lIns="107287" tIns="53643" rIns="107287" bIns="53643" rtlCol="0">
            <a:spAutoFit/>
          </a:bodyPr>
          <a:lstStyle>
            <a:lvl1pPr marL="327009" indent="-327009" algn="l" defTabSz="436012" rtl="0" eaLnBrk="1" latinLnBrk="0" hangingPunct="1">
              <a:spcBef>
                <a:spcPct val="20000"/>
              </a:spcBef>
              <a:buFontTx/>
              <a:buBlip>
                <a:blip r:embed="rId6"/>
              </a:buBlip>
              <a:defRPr sz="1600" b="1" kern="1200">
                <a:solidFill>
                  <a:schemeClr val="tx1"/>
                </a:solidFill>
                <a:latin typeface="+mn-lt"/>
                <a:ea typeface="+mn-ea"/>
                <a:cs typeface="+mn-cs"/>
              </a:defRPr>
            </a:lvl1pPr>
            <a:lvl2pPr marL="708521" indent="-272508" algn="l" defTabSz="436012" rtl="0" eaLnBrk="1" latinLnBrk="0" hangingPunct="1">
              <a:spcBef>
                <a:spcPct val="20000"/>
              </a:spcBef>
              <a:buFont typeface="Arial"/>
              <a:buChar char="–"/>
              <a:defRPr sz="1400" kern="1200">
                <a:solidFill>
                  <a:schemeClr val="tx1"/>
                </a:solidFill>
                <a:latin typeface="+mn-lt"/>
                <a:ea typeface="+mn-ea"/>
                <a:cs typeface="+mn-cs"/>
              </a:defRPr>
            </a:lvl2pPr>
            <a:lvl3pPr marL="1090031" indent="-218006" algn="l" defTabSz="436012" rtl="0" eaLnBrk="1" latinLnBrk="0" hangingPunct="1">
              <a:spcBef>
                <a:spcPct val="20000"/>
              </a:spcBef>
              <a:buFont typeface="Arial"/>
              <a:buChar char="•"/>
              <a:defRPr sz="1200" kern="1200">
                <a:solidFill>
                  <a:schemeClr val="tx1"/>
                </a:solidFill>
                <a:latin typeface="+mn-lt"/>
                <a:ea typeface="+mn-ea"/>
                <a:cs typeface="+mn-cs"/>
              </a:defRPr>
            </a:lvl3pPr>
            <a:lvl4pPr marL="1526044" indent="-218006" algn="l" defTabSz="436012" rtl="0" eaLnBrk="1" latinLnBrk="0" hangingPunct="1">
              <a:spcBef>
                <a:spcPct val="20000"/>
              </a:spcBef>
              <a:buFont typeface="Arial"/>
              <a:buChar char="–"/>
              <a:defRPr sz="1100" kern="1200">
                <a:solidFill>
                  <a:schemeClr val="tx1"/>
                </a:solidFill>
                <a:latin typeface="+mn-lt"/>
                <a:ea typeface="+mn-ea"/>
                <a:cs typeface="+mn-cs"/>
              </a:defRPr>
            </a:lvl4pPr>
            <a:lvl5pPr marL="1962057" indent="-218006" algn="l" defTabSz="436012" rtl="0" eaLnBrk="1" latinLnBrk="0" hangingPunct="1">
              <a:spcBef>
                <a:spcPct val="20000"/>
              </a:spcBef>
              <a:buFont typeface="Arial"/>
              <a:buChar char="»"/>
              <a:defRPr sz="1100" kern="1200">
                <a:solidFill>
                  <a:schemeClr val="tx1"/>
                </a:solidFill>
                <a:latin typeface="+mn-lt"/>
                <a:ea typeface="+mn-ea"/>
                <a:cs typeface="+mn-cs"/>
              </a:defRPr>
            </a:lvl5pPr>
            <a:lvl6pPr marL="2398069" indent="-218006" algn="l" defTabSz="436012" rtl="0" eaLnBrk="1" latinLnBrk="0" hangingPunct="1">
              <a:spcBef>
                <a:spcPct val="20000"/>
              </a:spcBef>
              <a:buFont typeface="Arial"/>
              <a:buChar char="•"/>
              <a:defRPr sz="1900" kern="1200">
                <a:solidFill>
                  <a:schemeClr val="tx1"/>
                </a:solidFill>
                <a:latin typeface="+mn-lt"/>
                <a:ea typeface="+mn-ea"/>
                <a:cs typeface="+mn-cs"/>
              </a:defRPr>
            </a:lvl6pPr>
            <a:lvl7pPr marL="2834082" indent="-218006" algn="l" defTabSz="436012" rtl="0" eaLnBrk="1" latinLnBrk="0" hangingPunct="1">
              <a:spcBef>
                <a:spcPct val="20000"/>
              </a:spcBef>
              <a:buFont typeface="Arial"/>
              <a:buChar char="•"/>
              <a:defRPr sz="1900" kern="1200">
                <a:solidFill>
                  <a:schemeClr val="tx1"/>
                </a:solidFill>
                <a:latin typeface="+mn-lt"/>
                <a:ea typeface="+mn-ea"/>
                <a:cs typeface="+mn-cs"/>
              </a:defRPr>
            </a:lvl7pPr>
            <a:lvl8pPr marL="3270094" indent="-218006" algn="l" defTabSz="436012" rtl="0" eaLnBrk="1" latinLnBrk="0" hangingPunct="1">
              <a:spcBef>
                <a:spcPct val="20000"/>
              </a:spcBef>
              <a:buFont typeface="Arial"/>
              <a:buChar char="•"/>
              <a:defRPr sz="1900" kern="1200">
                <a:solidFill>
                  <a:schemeClr val="tx1"/>
                </a:solidFill>
                <a:latin typeface="+mn-lt"/>
                <a:ea typeface="+mn-ea"/>
                <a:cs typeface="+mn-cs"/>
              </a:defRPr>
            </a:lvl8pPr>
            <a:lvl9pPr marL="3706106" indent="-218006" algn="l" defTabSz="436012" rtl="0" eaLnBrk="1" latinLnBrk="0" hangingPunct="1">
              <a:spcBef>
                <a:spcPct val="20000"/>
              </a:spcBef>
              <a:buFont typeface="Arial"/>
              <a:buChar char="•"/>
              <a:defRPr sz="1900" kern="1200">
                <a:solidFill>
                  <a:schemeClr val="tx1"/>
                </a:solidFill>
                <a:latin typeface="+mn-lt"/>
                <a:ea typeface="+mn-ea"/>
                <a:cs typeface="+mn-cs"/>
              </a:defRPr>
            </a:lvl9pPr>
          </a:lstStyle>
          <a:p>
            <a:pPr marL="327009" marR="0" lvl="0" indent="-327009" algn="just" defTabSz="436012"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a:ln>
                  <a:noFill/>
                </a:ln>
                <a:solidFill>
                  <a:srgbClr val="000000"/>
                </a:solidFill>
                <a:effectLst/>
                <a:uLnTx/>
                <a:uFillTx/>
                <a:latin typeface="helvetica"/>
                <a:ea typeface="+mn-ea"/>
                <a:cs typeface="Helvetica"/>
              </a:rPr>
              <a:t>Les factures sont suivies plus régulièrement et mieux comprises grâce à la visite par 21 ménages sur 27 (sachant que seuls 4 ménages les comprenaient déjà bien avant)</a:t>
            </a:r>
          </a:p>
          <a:p>
            <a:pPr marL="708521" marR="0" lvl="1" indent="-272508" algn="just" defTabSz="436012"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fr-FR" sz="1200" b="0" i="0" u="none" strike="noStrike" kern="1200" cap="none" spc="0" normalizeH="0" baseline="0" noProof="0" dirty="0">
                <a:ln>
                  <a:noFill/>
                </a:ln>
                <a:solidFill>
                  <a:srgbClr val="000000"/>
                </a:solidFill>
                <a:effectLst/>
                <a:uLnTx/>
                <a:uFillTx/>
                <a:latin typeface="helvetica"/>
                <a:ea typeface="+mn-ea"/>
                <a:cs typeface="Helvetica"/>
              </a:rPr>
              <a:t>Il ne reste que 2 ménages qui ne comprennent toujours pas leurs factures</a:t>
            </a:r>
          </a:p>
        </p:txBody>
      </p:sp>
      <p:sp>
        <p:nvSpPr>
          <p:cNvPr id="48" name="Espace réservé du texte 5">
            <a:extLst>
              <a:ext uri="{FF2B5EF4-FFF2-40B4-BE49-F238E27FC236}">
                <a16:creationId xmlns:a16="http://schemas.microsoft.com/office/drawing/2014/main" xmlns="" id="{08DB323C-B953-489B-95EA-29443F8CF43E}"/>
              </a:ext>
            </a:extLst>
          </p:cNvPr>
          <p:cNvSpPr txBox="1">
            <a:spLocks/>
          </p:cNvSpPr>
          <p:nvPr/>
        </p:nvSpPr>
        <p:spPr>
          <a:xfrm>
            <a:off x="1573969" y="2950197"/>
            <a:ext cx="7903563" cy="760820"/>
          </a:xfrm>
          <a:prstGeom prst="rect">
            <a:avLst/>
          </a:prstGeom>
        </p:spPr>
        <p:txBody>
          <a:bodyPr vert="horz" lIns="107287" tIns="53643" rIns="107287" bIns="53643" rtlCol="0">
            <a:spAutoFit/>
          </a:bodyPr>
          <a:lstStyle>
            <a:lvl1pPr marL="327009" indent="-327009" algn="l" defTabSz="436012" rtl="0" eaLnBrk="1" latinLnBrk="0" hangingPunct="1">
              <a:spcBef>
                <a:spcPct val="20000"/>
              </a:spcBef>
              <a:buFontTx/>
              <a:buBlip>
                <a:blip r:embed="rId6"/>
              </a:buBlip>
              <a:defRPr sz="1600" b="1" kern="1200">
                <a:solidFill>
                  <a:schemeClr val="tx1"/>
                </a:solidFill>
                <a:latin typeface="+mn-lt"/>
                <a:ea typeface="+mn-ea"/>
                <a:cs typeface="+mn-cs"/>
              </a:defRPr>
            </a:lvl1pPr>
            <a:lvl2pPr marL="708521" indent="-272508" algn="l" defTabSz="436012" rtl="0" eaLnBrk="1" latinLnBrk="0" hangingPunct="1">
              <a:spcBef>
                <a:spcPct val="20000"/>
              </a:spcBef>
              <a:buFont typeface="Arial"/>
              <a:buChar char="–"/>
              <a:defRPr sz="1400" kern="1200">
                <a:solidFill>
                  <a:schemeClr val="tx1"/>
                </a:solidFill>
                <a:latin typeface="+mn-lt"/>
                <a:ea typeface="+mn-ea"/>
                <a:cs typeface="+mn-cs"/>
              </a:defRPr>
            </a:lvl2pPr>
            <a:lvl3pPr marL="1090031" indent="-218006" algn="l" defTabSz="436012" rtl="0" eaLnBrk="1" latinLnBrk="0" hangingPunct="1">
              <a:spcBef>
                <a:spcPct val="20000"/>
              </a:spcBef>
              <a:buFont typeface="Arial"/>
              <a:buChar char="•"/>
              <a:defRPr sz="1200" kern="1200">
                <a:solidFill>
                  <a:schemeClr val="tx1"/>
                </a:solidFill>
                <a:latin typeface="+mn-lt"/>
                <a:ea typeface="+mn-ea"/>
                <a:cs typeface="+mn-cs"/>
              </a:defRPr>
            </a:lvl3pPr>
            <a:lvl4pPr marL="1526044" indent="-218006" algn="l" defTabSz="436012" rtl="0" eaLnBrk="1" latinLnBrk="0" hangingPunct="1">
              <a:spcBef>
                <a:spcPct val="20000"/>
              </a:spcBef>
              <a:buFont typeface="Arial"/>
              <a:buChar char="–"/>
              <a:defRPr sz="1100" kern="1200">
                <a:solidFill>
                  <a:schemeClr val="tx1"/>
                </a:solidFill>
                <a:latin typeface="+mn-lt"/>
                <a:ea typeface="+mn-ea"/>
                <a:cs typeface="+mn-cs"/>
              </a:defRPr>
            </a:lvl4pPr>
            <a:lvl5pPr marL="1962057" indent="-218006" algn="l" defTabSz="436012" rtl="0" eaLnBrk="1" latinLnBrk="0" hangingPunct="1">
              <a:spcBef>
                <a:spcPct val="20000"/>
              </a:spcBef>
              <a:buFont typeface="Arial"/>
              <a:buChar char="»"/>
              <a:defRPr sz="1100" kern="1200">
                <a:solidFill>
                  <a:schemeClr val="tx1"/>
                </a:solidFill>
                <a:latin typeface="+mn-lt"/>
                <a:ea typeface="+mn-ea"/>
                <a:cs typeface="+mn-cs"/>
              </a:defRPr>
            </a:lvl5pPr>
            <a:lvl6pPr marL="2398069" indent="-218006" algn="l" defTabSz="436012" rtl="0" eaLnBrk="1" latinLnBrk="0" hangingPunct="1">
              <a:spcBef>
                <a:spcPct val="20000"/>
              </a:spcBef>
              <a:buFont typeface="Arial"/>
              <a:buChar char="•"/>
              <a:defRPr sz="1900" kern="1200">
                <a:solidFill>
                  <a:schemeClr val="tx1"/>
                </a:solidFill>
                <a:latin typeface="+mn-lt"/>
                <a:ea typeface="+mn-ea"/>
                <a:cs typeface="+mn-cs"/>
              </a:defRPr>
            </a:lvl6pPr>
            <a:lvl7pPr marL="2834082" indent="-218006" algn="l" defTabSz="436012" rtl="0" eaLnBrk="1" latinLnBrk="0" hangingPunct="1">
              <a:spcBef>
                <a:spcPct val="20000"/>
              </a:spcBef>
              <a:buFont typeface="Arial"/>
              <a:buChar char="•"/>
              <a:defRPr sz="1900" kern="1200">
                <a:solidFill>
                  <a:schemeClr val="tx1"/>
                </a:solidFill>
                <a:latin typeface="+mn-lt"/>
                <a:ea typeface="+mn-ea"/>
                <a:cs typeface="+mn-cs"/>
              </a:defRPr>
            </a:lvl7pPr>
            <a:lvl8pPr marL="3270094" indent="-218006" algn="l" defTabSz="436012" rtl="0" eaLnBrk="1" latinLnBrk="0" hangingPunct="1">
              <a:spcBef>
                <a:spcPct val="20000"/>
              </a:spcBef>
              <a:buFont typeface="Arial"/>
              <a:buChar char="•"/>
              <a:defRPr sz="1900" kern="1200">
                <a:solidFill>
                  <a:schemeClr val="tx1"/>
                </a:solidFill>
                <a:latin typeface="+mn-lt"/>
                <a:ea typeface="+mn-ea"/>
                <a:cs typeface="+mn-cs"/>
              </a:defRPr>
            </a:lvl8pPr>
            <a:lvl9pPr marL="3706106" indent="-218006" algn="l" defTabSz="436012" rtl="0" eaLnBrk="1" latinLnBrk="0" hangingPunct="1">
              <a:spcBef>
                <a:spcPct val="20000"/>
              </a:spcBef>
              <a:buFont typeface="Arial"/>
              <a:buChar char="•"/>
              <a:defRPr sz="1900" kern="1200">
                <a:solidFill>
                  <a:schemeClr val="tx1"/>
                </a:solidFill>
                <a:latin typeface="+mn-lt"/>
                <a:ea typeface="+mn-ea"/>
                <a:cs typeface="+mn-cs"/>
              </a:defRPr>
            </a:lvl9pPr>
          </a:lstStyle>
          <a:p>
            <a:pPr marL="327009" marR="0" lvl="0" indent="-327009" algn="just" defTabSz="436012"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a:ln>
                  <a:noFill/>
                </a:ln>
                <a:solidFill>
                  <a:srgbClr val="000000"/>
                </a:solidFill>
                <a:effectLst/>
                <a:uLnTx/>
                <a:uFillTx/>
                <a:latin typeface="helvetica"/>
                <a:ea typeface="+mn-ea"/>
                <a:cs typeface="Helvetica"/>
              </a:rPr>
              <a:t>Des travaux sont en cours ou ont été réalisés chez 11 ménages sur 27, dont 7 déclarent que la visite les a aidés à passer à l’action</a:t>
            </a:r>
          </a:p>
          <a:p>
            <a:pPr marL="708521" marR="0" lvl="1" indent="-272508" algn="just" defTabSz="436012"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fr-FR" sz="1200" b="0" i="0" u="none" strike="noStrike" kern="1200" cap="none" spc="0" normalizeH="0" baseline="0" noProof="0" dirty="0">
                <a:ln>
                  <a:noFill/>
                </a:ln>
                <a:solidFill>
                  <a:srgbClr val="000000"/>
                </a:solidFill>
                <a:effectLst/>
                <a:uLnTx/>
                <a:uFillTx/>
                <a:latin typeface="helvetica"/>
                <a:ea typeface="+mn-ea"/>
                <a:cs typeface="Helvetica"/>
              </a:rPr>
              <a:t>Tous les ménages concernés sont satisfaits des travaux entrepris</a:t>
            </a:r>
          </a:p>
        </p:txBody>
      </p:sp>
      <p:sp>
        <p:nvSpPr>
          <p:cNvPr id="51" name="Rectangle 50">
            <a:extLst>
              <a:ext uri="{FF2B5EF4-FFF2-40B4-BE49-F238E27FC236}">
                <a16:creationId xmlns:a16="http://schemas.microsoft.com/office/drawing/2014/main" xmlns="" id="{24CA4268-6345-4A80-B760-B9A0B631EEEF}"/>
              </a:ext>
            </a:extLst>
          </p:cNvPr>
          <p:cNvSpPr/>
          <p:nvPr/>
        </p:nvSpPr>
        <p:spPr>
          <a:xfrm>
            <a:off x="495300" y="3798937"/>
            <a:ext cx="1072246" cy="76082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236030" rtl="0" eaLnBrk="1" fontAlgn="auto" latinLnBrk="0" hangingPunct="1">
              <a:lnSpc>
                <a:spcPct val="100000"/>
              </a:lnSpc>
              <a:spcBef>
                <a:spcPts val="0"/>
              </a:spcBef>
              <a:spcAft>
                <a:spcPts val="0"/>
              </a:spcAft>
              <a:buClrTx/>
              <a:buSzTx/>
              <a:buFontTx/>
              <a:buNone/>
              <a:tabLst/>
              <a:defRPr/>
            </a:pPr>
            <a:endParaRPr kumimoji="0" lang="fr-FR" sz="1100" b="1" i="0" u="none" strike="noStrike" kern="1200" cap="none" spc="0" normalizeH="0" baseline="0" noProof="0" dirty="0">
              <a:ln>
                <a:noFill/>
              </a:ln>
              <a:solidFill>
                <a:srgbClr val="4C2462"/>
              </a:solidFill>
              <a:effectLst/>
              <a:uLnTx/>
              <a:uFillTx/>
              <a:latin typeface="helvetica"/>
              <a:ea typeface="+mn-ea"/>
              <a:cs typeface="Helvetica"/>
            </a:endParaRPr>
          </a:p>
          <a:p>
            <a:pPr marL="0" marR="0" lvl="0" indent="0" algn="ctr" defTabSz="236030" rtl="0" eaLnBrk="1" fontAlgn="auto" latinLnBrk="0" hangingPunct="1">
              <a:lnSpc>
                <a:spcPct val="100000"/>
              </a:lnSpc>
              <a:spcBef>
                <a:spcPts val="0"/>
              </a:spcBef>
              <a:spcAft>
                <a:spcPts val="0"/>
              </a:spcAft>
              <a:buClrTx/>
              <a:buSzTx/>
              <a:buFontTx/>
              <a:buNone/>
              <a:tabLst/>
              <a:defRPr/>
            </a:pPr>
            <a:endParaRPr kumimoji="0" lang="fr-FR" sz="1100" b="1" i="0" u="none" strike="noStrike" kern="1200" cap="none" spc="0" normalizeH="0" baseline="0" noProof="0" dirty="0">
              <a:ln>
                <a:noFill/>
              </a:ln>
              <a:solidFill>
                <a:srgbClr val="4C2462"/>
              </a:solidFill>
              <a:effectLst/>
              <a:uLnTx/>
              <a:uFillTx/>
              <a:latin typeface="helvetica"/>
              <a:ea typeface="+mn-ea"/>
              <a:cs typeface="Helvetica"/>
            </a:endParaRPr>
          </a:p>
          <a:p>
            <a:pPr marL="0" marR="0" lvl="0" indent="0" algn="ctr" defTabSz="236030" rtl="0" eaLnBrk="1" fontAlgn="auto" latinLnBrk="0" hangingPunct="1">
              <a:lnSpc>
                <a:spcPct val="100000"/>
              </a:lnSpc>
              <a:spcBef>
                <a:spcPts val="0"/>
              </a:spcBef>
              <a:spcAft>
                <a:spcPts val="0"/>
              </a:spcAft>
              <a:buClrTx/>
              <a:buSzTx/>
              <a:buFontTx/>
              <a:buNone/>
              <a:tabLst/>
              <a:defRPr/>
            </a:pPr>
            <a:endParaRPr kumimoji="0" lang="fr-FR" sz="1100" b="1" i="0" u="none" strike="noStrike" kern="1200" cap="none" spc="0" normalizeH="0" baseline="0" noProof="0" dirty="0">
              <a:ln>
                <a:noFill/>
              </a:ln>
              <a:solidFill>
                <a:srgbClr val="4C2462"/>
              </a:solidFill>
              <a:effectLst/>
              <a:uLnTx/>
              <a:uFillTx/>
              <a:latin typeface="helvetica"/>
              <a:ea typeface="+mn-ea"/>
              <a:cs typeface="Helvetica"/>
            </a:endParaRPr>
          </a:p>
          <a:p>
            <a:pPr marL="0" marR="0" lvl="0" indent="0" algn="ctr" defTabSz="236030" rtl="0" eaLnBrk="1" fontAlgn="auto" latinLnBrk="0" hangingPunct="1">
              <a:lnSpc>
                <a:spcPct val="100000"/>
              </a:lnSpc>
              <a:spcBef>
                <a:spcPts val="0"/>
              </a:spcBef>
              <a:spcAft>
                <a:spcPts val="0"/>
              </a:spcAft>
              <a:buClrTx/>
              <a:buSzTx/>
              <a:buFontTx/>
              <a:buNone/>
              <a:tabLst/>
              <a:defRPr/>
            </a:pPr>
            <a:r>
              <a:rPr kumimoji="0" lang="fr-FR" sz="1100" b="1" i="0" u="none" strike="noStrike" kern="1200" cap="none" spc="0" normalizeH="0" baseline="0" noProof="0" dirty="0">
                <a:ln>
                  <a:noFill/>
                </a:ln>
                <a:solidFill>
                  <a:srgbClr val="4C2462"/>
                </a:solidFill>
                <a:effectLst/>
                <a:uLnTx/>
                <a:uFillTx/>
                <a:latin typeface="helvetica"/>
                <a:ea typeface="+mn-ea"/>
                <a:cs typeface="Helvetica"/>
              </a:rPr>
              <a:t>Ecogestes</a:t>
            </a:r>
          </a:p>
        </p:txBody>
      </p:sp>
      <p:grpSp>
        <p:nvGrpSpPr>
          <p:cNvPr id="52" name="Groupe 51">
            <a:extLst>
              <a:ext uri="{FF2B5EF4-FFF2-40B4-BE49-F238E27FC236}">
                <a16:creationId xmlns:a16="http://schemas.microsoft.com/office/drawing/2014/main" xmlns="" id="{45666019-711A-41A0-B116-3D5429BD6570}"/>
              </a:ext>
            </a:extLst>
          </p:cNvPr>
          <p:cNvGrpSpPr/>
          <p:nvPr/>
        </p:nvGrpSpPr>
        <p:grpSpPr>
          <a:xfrm>
            <a:off x="892986" y="3862262"/>
            <a:ext cx="311487" cy="384374"/>
            <a:chOff x="510813" y="365463"/>
            <a:chExt cx="512563" cy="692062"/>
          </a:xfrm>
          <a:solidFill>
            <a:schemeClr val="accent4"/>
          </a:solidFill>
        </p:grpSpPr>
        <p:sp>
          <p:nvSpPr>
            <p:cNvPr id="53" name="Freeform 24">
              <a:extLst>
                <a:ext uri="{FF2B5EF4-FFF2-40B4-BE49-F238E27FC236}">
                  <a16:creationId xmlns:a16="http://schemas.microsoft.com/office/drawing/2014/main" xmlns="" id="{8E311267-D5E5-4B6C-9E7F-A75D4C8CFA34}"/>
                </a:ext>
              </a:extLst>
            </p:cNvPr>
            <p:cNvSpPr>
              <a:spLocks noEditPoints="1"/>
            </p:cNvSpPr>
            <p:nvPr/>
          </p:nvSpPr>
          <p:spPr bwMode="auto">
            <a:xfrm>
              <a:off x="667614" y="365463"/>
              <a:ext cx="355762" cy="452770"/>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grpFill/>
            <a:ln>
              <a:noFill/>
            </a:ln>
          </p:spPr>
          <p:txBody>
            <a:bodyPr vert="horz" wrap="square" lIns="91440" tIns="45720" rIns="91440" bIns="45720" numCol="1" anchor="t" anchorCtr="0" compatLnSpc="1">
              <a:prstTxWarp prst="textNoShape">
                <a:avLst/>
              </a:prstTxWarp>
            </a:bodyPr>
            <a:lstStyle/>
            <a:p>
              <a:pPr marL="0" marR="0" lvl="0" indent="0" algn="l" defTabSz="23603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a:ln>
                  <a:noFill/>
                </a:ln>
                <a:solidFill>
                  <a:srgbClr val="000000"/>
                </a:solidFill>
                <a:effectLst/>
                <a:uLnTx/>
                <a:uFillTx/>
                <a:latin typeface="helvetica"/>
                <a:ea typeface="+mn-ea"/>
                <a:cs typeface="Helvetica"/>
              </a:endParaRPr>
            </a:p>
          </p:txBody>
        </p:sp>
        <p:sp>
          <p:nvSpPr>
            <p:cNvPr id="54" name="Freeform 101">
              <a:extLst>
                <a:ext uri="{FF2B5EF4-FFF2-40B4-BE49-F238E27FC236}">
                  <a16:creationId xmlns:a16="http://schemas.microsoft.com/office/drawing/2014/main" xmlns="" id="{3CE9AC82-36D6-4A65-B303-0395407034A1}"/>
                </a:ext>
              </a:extLst>
            </p:cNvPr>
            <p:cNvSpPr>
              <a:spLocks/>
            </p:cNvSpPr>
            <p:nvPr/>
          </p:nvSpPr>
          <p:spPr bwMode="auto">
            <a:xfrm>
              <a:off x="510813" y="842140"/>
              <a:ext cx="501002" cy="215384"/>
            </a:xfrm>
            <a:custGeom>
              <a:avLst/>
              <a:gdLst>
                <a:gd name="T0" fmla="*/ 338 w 428"/>
                <a:gd name="T1" fmla="*/ 78 h 184"/>
                <a:gd name="T2" fmla="*/ 289 w 428"/>
                <a:gd name="T3" fmla="*/ 105 h 184"/>
                <a:gd name="T4" fmla="*/ 220 w 428"/>
                <a:gd name="T5" fmla="*/ 96 h 184"/>
                <a:gd name="T6" fmla="*/ 196 w 428"/>
                <a:gd name="T7" fmla="*/ 89 h 184"/>
                <a:gd name="T8" fmla="*/ 191 w 428"/>
                <a:gd name="T9" fmla="*/ 87 h 184"/>
                <a:gd name="T10" fmla="*/ 181 w 428"/>
                <a:gd name="T11" fmla="*/ 77 h 184"/>
                <a:gd name="T12" fmla="*/ 178 w 428"/>
                <a:gd name="T13" fmla="*/ 68 h 184"/>
                <a:gd name="T14" fmla="*/ 176 w 428"/>
                <a:gd name="T15" fmla="*/ 59 h 184"/>
                <a:gd name="T16" fmla="*/ 179 w 428"/>
                <a:gd name="T17" fmla="*/ 54 h 184"/>
                <a:gd name="T18" fmla="*/ 184 w 428"/>
                <a:gd name="T19" fmla="*/ 53 h 184"/>
                <a:gd name="T20" fmla="*/ 190 w 428"/>
                <a:gd name="T21" fmla="*/ 54 h 184"/>
                <a:gd name="T22" fmla="*/ 273 w 428"/>
                <a:gd name="T23" fmla="*/ 69 h 184"/>
                <a:gd name="T24" fmla="*/ 274 w 428"/>
                <a:gd name="T25" fmla="*/ 69 h 184"/>
                <a:gd name="T26" fmla="*/ 283 w 428"/>
                <a:gd name="T27" fmla="*/ 68 h 184"/>
                <a:gd name="T28" fmla="*/ 292 w 428"/>
                <a:gd name="T29" fmla="*/ 64 h 184"/>
                <a:gd name="T30" fmla="*/ 296 w 428"/>
                <a:gd name="T31" fmla="*/ 62 h 184"/>
                <a:gd name="T32" fmla="*/ 297 w 428"/>
                <a:gd name="T33" fmla="*/ 58 h 184"/>
                <a:gd name="T34" fmla="*/ 299 w 428"/>
                <a:gd name="T35" fmla="*/ 52 h 184"/>
                <a:gd name="T36" fmla="*/ 299 w 428"/>
                <a:gd name="T37" fmla="*/ 43 h 184"/>
                <a:gd name="T38" fmla="*/ 297 w 428"/>
                <a:gd name="T39" fmla="*/ 35 h 184"/>
                <a:gd name="T40" fmla="*/ 291 w 428"/>
                <a:gd name="T41" fmla="*/ 30 h 184"/>
                <a:gd name="T42" fmla="*/ 282 w 428"/>
                <a:gd name="T43" fmla="*/ 27 h 184"/>
                <a:gd name="T44" fmla="*/ 149 w 428"/>
                <a:gd name="T45" fmla="*/ 1 h 184"/>
                <a:gd name="T46" fmla="*/ 142 w 428"/>
                <a:gd name="T47" fmla="*/ 0 h 184"/>
                <a:gd name="T48" fmla="*/ 130 w 428"/>
                <a:gd name="T49" fmla="*/ 1 h 184"/>
                <a:gd name="T50" fmla="*/ 116 w 428"/>
                <a:gd name="T51" fmla="*/ 6 h 184"/>
                <a:gd name="T52" fmla="*/ 0 w 428"/>
                <a:gd name="T53" fmla="*/ 67 h 184"/>
                <a:gd name="T54" fmla="*/ 98 w 428"/>
                <a:gd name="T55" fmla="*/ 165 h 184"/>
                <a:gd name="T56" fmla="*/ 103 w 428"/>
                <a:gd name="T57" fmla="*/ 162 h 184"/>
                <a:gd name="T58" fmla="*/ 120 w 428"/>
                <a:gd name="T59" fmla="*/ 159 h 184"/>
                <a:gd name="T60" fmla="*/ 218 w 428"/>
                <a:gd name="T61" fmla="*/ 172 h 184"/>
                <a:gd name="T62" fmla="*/ 233 w 428"/>
                <a:gd name="T63" fmla="*/ 175 h 184"/>
                <a:gd name="T64" fmla="*/ 266 w 428"/>
                <a:gd name="T65" fmla="*/ 175 h 184"/>
                <a:gd name="T66" fmla="*/ 278 w 428"/>
                <a:gd name="T67" fmla="*/ 174 h 184"/>
                <a:gd name="T68" fmla="*/ 411 w 428"/>
                <a:gd name="T69" fmla="*/ 103 h 184"/>
                <a:gd name="T70" fmla="*/ 420 w 428"/>
                <a:gd name="T71" fmla="*/ 96 h 184"/>
                <a:gd name="T72" fmla="*/ 426 w 428"/>
                <a:gd name="T73" fmla="*/ 86 h 184"/>
                <a:gd name="T74" fmla="*/ 428 w 428"/>
                <a:gd name="T75" fmla="*/ 76 h 184"/>
                <a:gd name="T76" fmla="*/ 424 w 428"/>
                <a:gd name="T77" fmla="*/ 64 h 184"/>
                <a:gd name="T78" fmla="*/ 421 w 428"/>
                <a:gd name="T79" fmla="*/ 59 h 184"/>
                <a:gd name="T80" fmla="*/ 413 w 428"/>
                <a:gd name="T81" fmla="*/ 53 h 184"/>
                <a:gd name="T82" fmla="*/ 403 w 428"/>
                <a:gd name="T83" fmla="*/ 50 h 184"/>
                <a:gd name="T84" fmla="*/ 391 w 428"/>
                <a:gd name="T85" fmla="*/ 52 h 184"/>
                <a:gd name="T86" fmla="*/ 385 w 428"/>
                <a:gd name="T87" fmla="*/ 53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28" h="184">
                  <a:moveTo>
                    <a:pt x="385" y="53"/>
                  </a:moveTo>
                  <a:lnTo>
                    <a:pt x="338" y="78"/>
                  </a:lnTo>
                  <a:lnTo>
                    <a:pt x="289" y="105"/>
                  </a:lnTo>
                  <a:lnTo>
                    <a:pt x="289" y="105"/>
                  </a:lnTo>
                  <a:lnTo>
                    <a:pt x="250" y="99"/>
                  </a:lnTo>
                  <a:lnTo>
                    <a:pt x="220" y="96"/>
                  </a:lnTo>
                  <a:lnTo>
                    <a:pt x="206" y="93"/>
                  </a:lnTo>
                  <a:lnTo>
                    <a:pt x="196" y="89"/>
                  </a:lnTo>
                  <a:lnTo>
                    <a:pt x="196" y="89"/>
                  </a:lnTo>
                  <a:lnTo>
                    <a:pt x="191" y="87"/>
                  </a:lnTo>
                  <a:lnTo>
                    <a:pt x="185" y="83"/>
                  </a:lnTo>
                  <a:lnTo>
                    <a:pt x="181" y="77"/>
                  </a:lnTo>
                  <a:lnTo>
                    <a:pt x="178" y="68"/>
                  </a:lnTo>
                  <a:lnTo>
                    <a:pt x="178" y="68"/>
                  </a:lnTo>
                  <a:lnTo>
                    <a:pt x="176" y="59"/>
                  </a:lnTo>
                  <a:lnTo>
                    <a:pt x="176" y="59"/>
                  </a:lnTo>
                  <a:lnTo>
                    <a:pt x="178" y="55"/>
                  </a:lnTo>
                  <a:lnTo>
                    <a:pt x="179" y="54"/>
                  </a:lnTo>
                  <a:lnTo>
                    <a:pt x="180" y="53"/>
                  </a:lnTo>
                  <a:lnTo>
                    <a:pt x="184" y="53"/>
                  </a:lnTo>
                  <a:lnTo>
                    <a:pt x="189" y="53"/>
                  </a:lnTo>
                  <a:lnTo>
                    <a:pt x="190" y="54"/>
                  </a:lnTo>
                  <a:lnTo>
                    <a:pt x="273" y="69"/>
                  </a:lnTo>
                  <a:lnTo>
                    <a:pt x="273" y="69"/>
                  </a:lnTo>
                  <a:lnTo>
                    <a:pt x="274" y="69"/>
                  </a:lnTo>
                  <a:lnTo>
                    <a:pt x="274" y="69"/>
                  </a:lnTo>
                  <a:lnTo>
                    <a:pt x="279" y="69"/>
                  </a:lnTo>
                  <a:lnTo>
                    <a:pt x="283" y="68"/>
                  </a:lnTo>
                  <a:lnTo>
                    <a:pt x="288" y="67"/>
                  </a:lnTo>
                  <a:lnTo>
                    <a:pt x="292" y="64"/>
                  </a:lnTo>
                  <a:lnTo>
                    <a:pt x="292" y="64"/>
                  </a:lnTo>
                  <a:lnTo>
                    <a:pt x="296" y="62"/>
                  </a:lnTo>
                  <a:lnTo>
                    <a:pt x="297" y="58"/>
                  </a:lnTo>
                  <a:lnTo>
                    <a:pt x="297" y="58"/>
                  </a:lnTo>
                  <a:lnTo>
                    <a:pt x="299" y="52"/>
                  </a:lnTo>
                  <a:lnTo>
                    <a:pt x="299" y="52"/>
                  </a:lnTo>
                  <a:lnTo>
                    <a:pt x="301" y="47"/>
                  </a:lnTo>
                  <a:lnTo>
                    <a:pt x="299" y="43"/>
                  </a:lnTo>
                  <a:lnTo>
                    <a:pt x="298" y="39"/>
                  </a:lnTo>
                  <a:lnTo>
                    <a:pt x="297" y="35"/>
                  </a:lnTo>
                  <a:lnTo>
                    <a:pt x="293" y="33"/>
                  </a:lnTo>
                  <a:lnTo>
                    <a:pt x="291" y="30"/>
                  </a:lnTo>
                  <a:lnTo>
                    <a:pt x="287" y="28"/>
                  </a:lnTo>
                  <a:lnTo>
                    <a:pt x="282" y="27"/>
                  </a:lnTo>
                  <a:lnTo>
                    <a:pt x="248" y="20"/>
                  </a:lnTo>
                  <a:lnTo>
                    <a:pt x="149" y="1"/>
                  </a:lnTo>
                  <a:lnTo>
                    <a:pt x="149" y="1"/>
                  </a:lnTo>
                  <a:lnTo>
                    <a:pt x="142" y="0"/>
                  </a:lnTo>
                  <a:lnTo>
                    <a:pt x="136" y="0"/>
                  </a:lnTo>
                  <a:lnTo>
                    <a:pt x="130" y="1"/>
                  </a:lnTo>
                  <a:lnTo>
                    <a:pt x="123" y="3"/>
                  </a:lnTo>
                  <a:lnTo>
                    <a:pt x="116" y="6"/>
                  </a:lnTo>
                  <a:lnTo>
                    <a:pt x="112" y="8"/>
                  </a:lnTo>
                  <a:lnTo>
                    <a:pt x="0" y="67"/>
                  </a:lnTo>
                  <a:lnTo>
                    <a:pt x="61" y="184"/>
                  </a:lnTo>
                  <a:lnTo>
                    <a:pt x="98" y="165"/>
                  </a:lnTo>
                  <a:lnTo>
                    <a:pt x="98" y="165"/>
                  </a:lnTo>
                  <a:lnTo>
                    <a:pt x="103" y="162"/>
                  </a:lnTo>
                  <a:lnTo>
                    <a:pt x="108" y="161"/>
                  </a:lnTo>
                  <a:lnTo>
                    <a:pt x="120" y="159"/>
                  </a:lnTo>
                  <a:lnTo>
                    <a:pt x="131" y="159"/>
                  </a:lnTo>
                  <a:lnTo>
                    <a:pt x="218" y="172"/>
                  </a:lnTo>
                  <a:lnTo>
                    <a:pt x="218" y="172"/>
                  </a:lnTo>
                  <a:lnTo>
                    <a:pt x="233" y="175"/>
                  </a:lnTo>
                  <a:lnTo>
                    <a:pt x="247" y="176"/>
                  </a:lnTo>
                  <a:lnTo>
                    <a:pt x="266" y="175"/>
                  </a:lnTo>
                  <a:lnTo>
                    <a:pt x="274" y="174"/>
                  </a:lnTo>
                  <a:lnTo>
                    <a:pt x="278" y="174"/>
                  </a:lnTo>
                  <a:lnTo>
                    <a:pt x="411" y="103"/>
                  </a:lnTo>
                  <a:lnTo>
                    <a:pt x="411" y="103"/>
                  </a:lnTo>
                  <a:lnTo>
                    <a:pt x="416" y="99"/>
                  </a:lnTo>
                  <a:lnTo>
                    <a:pt x="420" y="96"/>
                  </a:lnTo>
                  <a:lnTo>
                    <a:pt x="424" y="91"/>
                  </a:lnTo>
                  <a:lnTo>
                    <a:pt x="426" y="86"/>
                  </a:lnTo>
                  <a:lnTo>
                    <a:pt x="428" y="81"/>
                  </a:lnTo>
                  <a:lnTo>
                    <a:pt x="428" y="76"/>
                  </a:lnTo>
                  <a:lnTo>
                    <a:pt x="426" y="69"/>
                  </a:lnTo>
                  <a:lnTo>
                    <a:pt x="424" y="64"/>
                  </a:lnTo>
                  <a:lnTo>
                    <a:pt x="424" y="64"/>
                  </a:lnTo>
                  <a:lnTo>
                    <a:pt x="421" y="59"/>
                  </a:lnTo>
                  <a:lnTo>
                    <a:pt x="418" y="55"/>
                  </a:lnTo>
                  <a:lnTo>
                    <a:pt x="413" y="53"/>
                  </a:lnTo>
                  <a:lnTo>
                    <a:pt x="408" y="50"/>
                  </a:lnTo>
                  <a:lnTo>
                    <a:pt x="403" y="50"/>
                  </a:lnTo>
                  <a:lnTo>
                    <a:pt x="396" y="50"/>
                  </a:lnTo>
                  <a:lnTo>
                    <a:pt x="391" y="52"/>
                  </a:lnTo>
                  <a:lnTo>
                    <a:pt x="385" y="53"/>
                  </a:lnTo>
                  <a:lnTo>
                    <a:pt x="385" y="53"/>
                  </a:lnTo>
                  <a:close/>
                </a:path>
              </a:pathLst>
            </a:custGeom>
            <a:grpFill/>
            <a:ln>
              <a:noFill/>
            </a:ln>
          </p:spPr>
          <p:txBody>
            <a:bodyPr/>
            <a:lstStyle/>
            <a:p>
              <a:pPr marL="0" marR="0" lvl="0" indent="0" algn="l" defTabSz="201168" rtl="0" eaLnBrk="1" fontAlgn="auto" latinLnBrk="0" hangingPunct="1">
                <a:lnSpc>
                  <a:spcPct val="100000"/>
                </a:lnSpc>
                <a:spcBef>
                  <a:spcPts val="0"/>
                </a:spcBef>
                <a:spcAft>
                  <a:spcPts val="0"/>
                </a:spcAft>
                <a:buClrTx/>
                <a:buSzTx/>
                <a:buFontTx/>
                <a:buNone/>
                <a:tabLst/>
                <a:defRPr/>
              </a:pPr>
              <a:endParaRPr kumimoji="0" lang="fr-FR" sz="792" b="0" i="0" u="none" strike="noStrike" kern="1200" cap="none" spc="0" normalizeH="0" baseline="0" noProof="0">
                <a:ln>
                  <a:noFill/>
                </a:ln>
                <a:solidFill>
                  <a:srgbClr val="000000"/>
                </a:solidFill>
                <a:effectLst/>
                <a:uLnTx/>
                <a:uFillTx/>
                <a:latin typeface="helvetica"/>
                <a:ea typeface="+mn-ea"/>
                <a:cs typeface="Helvetica"/>
              </a:endParaRPr>
            </a:p>
          </p:txBody>
        </p:sp>
      </p:grpSp>
      <p:sp>
        <p:nvSpPr>
          <p:cNvPr id="46" name="Espace réservé du texte 5">
            <a:extLst>
              <a:ext uri="{FF2B5EF4-FFF2-40B4-BE49-F238E27FC236}">
                <a16:creationId xmlns:a16="http://schemas.microsoft.com/office/drawing/2014/main" xmlns="" id="{513E52B7-CCF3-462B-9A3C-49C6B76216D4}"/>
              </a:ext>
            </a:extLst>
          </p:cNvPr>
          <p:cNvSpPr txBox="1">
            <a:spLocks/>
          </p:cNvSpPr>
          <p:nvPr/>
        </p:nvSpPr>
        <p:spPr>
          <a:xfrm>
            <a:off x="1573969" y="1004211"/>
            <a:ext cx="7903563" cy="1893438"/>
          </a:xfrm>
          <a:prstGeom prst="rect">
            <a:avLst/>
          </a:prstGeom>
          <a:noFill/>
        </p:spPr>
        <p:txBody>
          <a:bodyPr vert="horz" wrap="square" lIns="107287" tIns="53643" rIns="107287" bIns="53643" rtlCol="0">
            <a:spAutoFit/>
          </a:bodyPr>
          <a:lstStyle>
            <a:lvl1pPr marL="327009" indent="-327009" algn="l" defTabSz="436012" rtl="0" eaLnBrk="1" latinLnBrk="0" hangingPunct="1">
              <a:spcBef>
                <a:spcPct val="20000"/>
              </a:spcBef>
              <a:buFontTx/>
              <a:buBlip>
                <a:blip r:embed="rId6"/>
              </a:buBlip>
              <a:defRPr sz="1600" b="1" kern="1200">
                <a:solidFill>
                  <a:schemeClr val="tx1"/>
                </a:solidFill>
                <a:latin typeface="+mn-lt"/>
                <a:ea typeface="+mn-ea"/>
                <a:cs typeface="+mn-cs"/>
              </a:defRPr>
            </a:lvl1pPr>
            <a:lvl2pPr marL="708521" indent="-272508" algn="l" defTabSz="436012" rtl="0" eaLnBrk="1" latinLnBrk="0" hangingPunct="1">
              <a:spcBef>
                <a:spcPct val="20000"/>
              </a:spcBef>
              <a:buFont typeface="Arial"/>
              <a:buChar char="–"/>
              <a:defRPr sz="1400" kern="1200">
                <a:solidFill>
                  <a:schemeClr val="tx1"/>
                </a:solidFill>
                <a:latin typeface="+mn-lt"/>
                <a:ea typeface="+mn-ea"/>
                <a:cs typeface="+mn-cs"/>
              </a:defRPr>
            </a:lvl2pPr>
            <a:lvl3pPr marL="1090031" indent="-218006" algn="l" defTabSz="436012" rtl="0" eaLnBrk="1" latinLnBrk="0" hangingPunct="1">
              <a:spcBef>
                <a:spcPct val="20000"/>
              </a:spcBef>
              <a:buFont typeface="Arial"/>
              <a:buChar char="•"/>
              <a:defRPr sz="1200" kern="1200">
                <a:solidFill>
                  <a:schemeClr val="tx1"/>
                </a:solidFill>
                <a:latin typeface="+mn-lt"/>
                <a:ea typeface="+mn-ea"/>
                <a:cs typeface="+mn-cs"/>
              </a:defRPr>
            </a:lvl3pPr>
            <a:lvl4pPr marL="1526044" indent="-218006" algn="l" defTabSz="436012" rtl="0" eaLnBrk="1" latinLnBrk="0" hangingPunct="1">
              <a:spcBef>
                <a:spcPct val="20000"/>
              </a:spcBef>
              <a:buFont typeface="Arial"/>
              <a:buChar char="–"/>
              <a:defRPr sz="1100" kern="1200">
                <a:solidFill>
                  <a:schemeClr val="tx1"/>
                </a:solidFill>
                <a:latin typeface="+mn-lt"/>
                <a:ea typeface="+mn-ea"/>
                <a:cs typeface="+mn-cs"/>
              </a:defRPr>
            </a:lvl4pPr>
            <a:lvl5pPr marL="1962057" indent="-218006" algn="l" defTabSz="436012" rtl="0" eaLnBrk="1" latinLnBrk="0" hangingPunct="1">
              <a:spcBef>
                <a:spcPct val="20000"/>
              </a:spcBef>
              <a:buFont typeface="Arial"/>
              <a:buChar char="»"/>
              <a:defRPr sz="1100" kern="1200">
                <a:solidFill>
                  <a:schemeClr val="tx1"/>
                </a:solidFill>
                <a:latin typeface="+mn-lt"/>
                <a:ea typeface="+mn-ea"/>
                <a:cs typeface="+mn-cs"/>
              </a:defRPr>
            </a:lvl5pPr>
            <a:lvl6pPr marL="2398069" indent="-218006" algn="l" defTabSz="436012" rtl="0" eaLnBrk="1" latinLnBrk="0" hangingPunct="1">
              <a:spcBef>
                <a:spcPct val="20000"/>
              </a:spcBef>
              <a:buFont typeface="Arial"/>
              <a:buChar char="•"/>
              <a:defRPr sz="1900" kern="1200">
                <a:solidFill>
                  <a:schemeClr val="tx1"/>
                </a:solidFill>
                <a:latin typeface="+mn-lt"/>
                <a:ea typeface="+mn-ea"/>
                <a:cs typeface="+mn-cs"/>
              </a:defRPr>
            </a:lvl6pPr>
            <a:lvl7pPr marL="2834082" indent="-218006" algn="l" defTabSz="436012" rtl="0" eaLnBrk="1" latinLnBrk="0" hangingPunct="1">
              <a:spcBef>
                <a:spcPct val="20000"/>
              </a:spcBef>
              <a:buFont typeface="Arial"/>
              <a:buChar char="•"/>
              <a:defRPr sz="1900" kern="1200">
                <a:solidFill>
                  <a:schemeClr val="tx1"/>
                </a:solidFill>
                <a:latin typeface="+mn-lt"/>
                <a:ea typeface="+mn-ea"/>
                <a:cs typeface="+mn-cs"/>
              </a:defRPr>
            </a:lvl7pPr>
            <a:lvl8pPr marL="3270094" indent="-218006" algn="l" defTabSz="436012" rtl="0" eaLnBrk="1" latinLnBrk="0" hangingPunct="1">
              <a:spcBef>
                <a:spcPct val="20000"/>
              </a:spcBef>
              <a:buFont typeface="Arial"/>
              <a:buChar char="•"/>
              <a:defRPr sz="1900" kern="1200">
                <a:solidFill>
                  <a:schemeClr val="tx1"/>
                </a:solidFill>
                <a:latin typeface="+mn-lt"/>
                <a:ea typeface="+mn-ea"/>
                <a:cs typeface="+mn-cs"/>
              </a:defRPr>
            </a:lvl8pPr>
            <a:lvl9pPr marL="3706106" indent="-218006" algn="l" defTabSz="436012" rtl="0" eaLnBrk="1" latinLnBrk="0" hangingPunct="1">
              <a:spcBef>
                <a:spcPct val="20000"/>
              </a:spcBef>
              <a:buFont typeface="Arial"/>
              <a:buChar char="•"/>
              <a:defRPr sz="1900" kern="1200">
                <a:solidFill>
                  <a:schemeClr val="tx1"/>
                </a:solidFill>
                <a:latin typeface="+mn-lt"/>
                <a:ea typeface="+mn-ea"/>
                <a:cs typeface="+mn-cs"/>
              </a:defRPr>
            </a:lvl9pPr>
          </a:lstStyle>
          <a:p>
            <a:pPr marL="327009" marR="0" lvl="0" indent="-327009" algn="just" defTabSz="436012"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fr-FR" sz="1400" dirty="0">
                <a:solidFill>
                  <a:srgbClr val="000000"/>
                </a:solidFill>
                <a:latin typeface="helvetica"/>
                <a:cs typeface="Helvetica"/>
              </a:rPr>
              <a:t>La plupart</a:t>
            </a:r>
            <a:r>
              <a:rPr kumimoji="0" lang="fr-FR" sz="1400" b="1" i="0" u="none" strike="noStrike" kern="1200" cap="none" spc="0" normalizeH="0" baseline="0" noProof="0" dirty="0">
                <a:ln>
                  <a:noFill/>
                </a:ln>
                <a:solidFill>
                  <a:srgbClr val="000000"/>
                </a:solidFill>
                <a:effectLst/>
                <a:uLnTx/>
                <a:uFillTx/>
                <a:latin typeface="helvetica"/>
                <a:ea typeface="+mn-ea"/>
                <a:cs typeface="Helvetica"/>
              </a:rPr>
              <a:t> des ménages (23/27) ont échangé avec un acteur (travailleurs sociaux, </a:t>
            </a:r>
            <a:r>
              <a:rPr kumimoji="0" lang="fr-FR" sz="1400" b="1" i="0" u="none" strike="noStrike" kern="1200" cap="none" spc="0" normalizeH="0" baseline="0" noProof="0" dirty="0" err="1">
                <a:ln>
                  <a:noFill/>
                </a:ln>
                <a:solidFill>
                  <a:srgbClr val="000000"/>
                </a:solidFill>
                <a:effectLst/>
                <a:uLnTx/>
                <a:uFillTx/>
                <a:latin typeface="helvetica"/>
                <a:ea typeface="+mn-ea"/>
                <a:cs typeface="Helvetica"/>
              </a:rPr>
              <a:t>etc</a:t>
            </a:r>
            <a:r>
              <a:rPr kumimoji="0" lang="fr-FR" sz="1400" b="1" i="0" u="none" strike="noStrike" kern="1200" cap="none" spc="0" normalizeH="0" baseline="0" noProof="0" dirty="0">
                <a:ln>
                  <a:noFill/>
                </a:ln>
                <a:solidFill>
                  <a:srgbClr val="000000"/>
                </a:solidFill>
                <a:effectLst/>
                <a:uLnTx/>
                <a:uFillTx/>
                <a:latin typeface="helvetica"/>
                <a:ea typeface="+mn-ea"/>
                <a:cs typeface="Helvetica"/>
              </a:rPr>
              <a:t>) conseillé durant la visite</a:t>
            </a:r>
          </a:p>
          <a:p>
            <a:pPr marL="327009" marR="0" lvl="0" indent="-327009" algn="just" defTabSz="436012"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fr-FR" sz="1400" dirty="0">
                <a:solidFill>
                  <a:srgbClr val="000000"/>
                </a:solidFill>
                <a:latin typeface="helvetica"/>
                <a:cs typeface="Helvetica"/>
              </a:rPr>
              <a:t>Une majorité de locataires (15/26) déclarent que leurs relations avec leur bailleur se sont améliorées</a:t>
            </a:r>
            <a:endParaRPr kumimoji="0" lang="fr-FR" sz="1400" b="1" i="0" u="none" strike="noStrike" kern="1200" cap="none" spc="0" normalizeH="0" baseline="0" noProof="0" dirty="0">
              <a:ln>
                <a:noFill/>
              </a:ln>
              <a:solidFill>
                <a:srgbClr val="000000"/>
              </a:solidFill>
              <a:effectLst/>
              <a:uLnTx/>
              <a:uFillTx/>
              <a:latin typeface="helvetica"/>
              <a:ea typeface="+mn-ea"/>
              <a:cs typeface="Helvetica"/>
            </a:endParaRPr>
          </a:p>
          <a:p>
            <a:pPr marL="327009" marR="0" lvl="0" indent="-327009" algn="just" defTabSz="436012" rtl="0" eaLnBrk="1" fontAlgn="auto" latinLnBrk="0" hangingPunct="1">
              <a:lnSpc>
                <a:spcPct val="100000"/>
              </a:lnSpc>
              <a:spcBef>
                <a:spcPct val="20000"/>
              </a:spcBef>
              <a:spcAft>
                <a:spcPts val="0"/>
              </a:spcAft>
              <a:buClrTx/>
              <a:buSzTx/>
              <a:buFont typeface="Arial" panose="020B0604020202020204" pitchFamily="34" charset="0"/>
              <a:buChar char="•"/>
              <a:tabLst/>
              <a:defRPr/>
            </a:pPr>
            <a:r>
              <a:rPr kumimoji="0" lang="fr-FR" sz="1400" b="1" i="0" u="none" strike="noStrike" kern="1200" cap="none" spc="0" normalizeH="0" baseline="0" noProof="0" dirty="0">
                <a:ln>
                  <a:noFill/>
                </a:ln>
                <a:solidFill>
                  <a:srgbClr val="000000"/>
                </a:solidFill>
                <a:effectLst/>
                <a:uLnTx/>
                <a:uFillTx/>
                <a:latin typeface="helvetica"/>
                <a:ea typeface="+mn-ea"/>
                <a:cs typeface="Helvetica"/>
              </a:rPr>
              <a:t>La plupart des ménages comprennent mieux les aides auxquelles ils ont droit, mais peu déclarent </a:t>
            </a:r>
            <a:r>
              <a:rPr lang="fr-FR" sz="1400" dirty="0">
                <a:solidFill>
                  <a:srgbClr val="000000"/>
                </a:solidFill>
                <a:latin typeface="helvetica"/>
                <a:cs typeface="Helvetica"/>
              </a:rPr>
              <a:t>passer réellement </a:t>
            </a:r>
            <a:r>
              <a:rPr kumimoji="0" lang="fr-FR" sz="1400" b="1" i="0" u="none" strike="noStrike" kern="1200" cap="none" spc="0" normalizeH="0" baseline="0" noProof="0" dirty="0">
                <a:ln>
                  <a:noFill/>
                </a:ln>
                <a:solidFill>
                  <a:srgbClr val="000000"/>
                </a:solidFill>
                <a:effectLst/>
                <a:uLnTx/>
                <a:uFillTx/>
                <a:latin typeface="helvetica"/>
                <a:ea typeface="+mn-ea"/>
                <a:cs typeface="Helvetica"/>
              </a:rPr>
              <a:t>à l’action concernant ces aides (</a:t>
            </a:r>
            <a:r>
              <a:rPr lang="fr-FR" sz="1400" dirty="0">
                <a:solidFill>
                  <a:srgbClr val="000000"/>
                </a:solidFill>
                <a:latin typeface="helvetica"/>
                <a:cs typeface="Helvetica"/>
              </a:rPr>
              <a:t>6</a:t>
            </a:r>
            <a:r>
              <a:rPr kumimoji="0" lang="fr-FR" sz="1400" b="1" i="0" u="none" strike="noStrike" kern="1200" cap="none" spc="0" normalizeH="0" baseline="0" noProof="0" dirty="0">
                <a:ln>
                  <a:noFill/>
                </a:ln>
                <a:solidFill>
                  <a:srgbClr val="000000"/>
                </a:solidFill>
                <a:effectLst/>
                <a:uLnTx/>
                <a:uFillTx/>
                <a:latin typeface="helvetica"/>
                <a:ea typeface="+mn-ea"/>
                <a:cs typeface="Helvetica"/>
              </a:rPr>
              <a:t> font des démarches)</a:t>
            </a:r>
            <a:endParaRPr kumimoji="0" lang="fr-FR" sz="1600" b="1" i="0" u="none" strike="noStrike" kern="1200" cap="none" spc="0" normalizeH="0" baseline="0" noProof="0" dirty="0">
              <a:ln>
                <a:noFill/>
              </a:ln>
              <a:solidFill>
                <a:srgbClr val="000000"/>
              </a:solidFill>
              <a:effectLst/>
              <a:uLnTx/>
              <a:uFillTx/>
              <a:latin typeface="helvetica"/>
              <a:ea typeface="+mn-ea"/>
              <a:cs typeface="Helvetica"/>
            </a:endParaRPr>
          </a:p>
          <a:p>
            <a:pPr marL="708521" marR="0" lvl="1" indent="-272508" algn="just" defTabSz="436012"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fr-FR" sz="1200" dirty="0">
                <a:solidFill>
                  <a:srgbClr val="000000"/>
                </a:solidFill>
                <a:latin typeface="helvetica"/>
                <a:cs typeface="Helvetica"/>
              </a:rPr>
              <a:t>Ils sont cependant plus nombreux à toucher des aides (notamment le chèque énergie) à T1 qu’à T0. Cela peut s’expliquer par le rôle joué par les travaux sociaux dans l’accès aux droits.</a:t>
            </a:r>
            <a:endParaRPr kumimoji="0" lang="fr-FR" sz="1000" b="0" i="0" u="none" strike="noStrike" kern="1200" cap="none" spc="0" normalizeH="0" baseline="0" noProof="0" dirty="0">
              <a:ln>
                <a:noFill/>
              </a:ln>
              <a:solidFill>
                <a:srgbClr val="000000"/>
              </a:solidFill>
              <a:effectLst/>
              <a:uLnTx/>
              <a:uFillTx/>
              <a:latin typeface="helvetica"/>
              <a:ea typeface="+mn-ea"/>
              <a:cs typeface="Helvetica"/>
            </a:endParaRPr>
          </a:p>
        </p:txBody>
      </p:sp>
    </p:spTree>
    <p:extLst>
      <p:ext uri="{BB962C8B-B14F-4D97-AF65-F5344CB8AC3E}">
        <p14:creationId xmlns:p14="http://schemas.microsoft.com/office/powerpoint/2010/main" val="2015395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a:extLst>
              <a:ext uri="{FF2B5EF4-FFF2-40B4-BE49-F238E27FC236}">
                <a16:creationId xmlns:a16="http://schemas.microsoft.com/office/drawing/2014/main" xmlns="" id="{D99C34DA-3FCC-4B30-AE3A-FE0193C0314B}"/>
              </a:ext>
            </a:extLst>
          </p:cNvPr>
          <p:cNvSpPr>
            <a:spLocks noGrp="1"/>
          </p:cNvSpPr>
          <p:nvPr>
            <p:ph type="sldNum" sz="quarter" idx="16"/>
          </p:nvPr>
        </p:nvSpPr>
        <p:spPr/>
        <p:txBody>
          <a:bodyPr/>
          <a:lstStyle/>
          <a:p>
            <a:fld id="{FCEE2C88-6C8F-484D-AF69-578F576B1F44}" type="slidenum">
              <a:rPr lang="en-US" smtClean="0"/>
              <a:pPr/>
              <a:t>11</a:t>
            </a:fld>
            <a:endParaRPr lang="en-US" dirty="0"/>
          </a:p>
        </p:txBody>
      </p:sp>
      <p:sp>
        <p:nvSpPr>
          <p:cNvPr id="7" name="Espace réservé du texte 4">
            <a:extLst>
              <a:ext uri="{FF2B5EF4-FFF2-40B4-BE49-F238E27FC236}">
                <a16:creationId xmlns:a16="http://schemas.microsoft.com/office/drawing/2014/main" xmlns="" id="{106ED03D-DF2E-4228-AD1B-4E0499EBE4E4}"/>
              </a:ext>
            </a:extLst>
          </p:cNvPr>
          <p:cNvSpPr>
            <a:spLocks noGrp="1"/>
          </p:cNvSpPr>
          <p:nvPr>
            <p:ph type="body" sz="quarter" idx="13"/>
          </p:nvPr>
        </p:nvSpPr>
        <p:spPr>
          <a:xfrm>
            <a:off x="495300" y="1136859"/>
            <a:ext cx="8915400" cy="1794949"/>
          </a:xfrm>
        </p:spPr>
        <p:txBody>
          <a:bodyPr/>
          <a:lstStyle/>
          <a:p>
            <a:pPr algn="just"/>
            <a:r>
              <a:rPr lang="fr-FR" sz="1400" dirty="0"/>
              <a:t>Les personnes principalement mobilisées sont des travailleurs sociaux</a:t>
            </a:r>
          </a:p>
          <a:p>
            <a:pPr lvl="1" algn="just"/>
            <a:r>
              <a:rPr lang="fr-FR" sz="1200" dirty="0"/>
              <a:t>Cela s’explique par le mode de fonctionnement de ce SLIME qui travaille de façon très proche avec les travaux sociaux vers lesquels les ménages sont orientés : de façon quasi systématique, un contact est mis en place avec le ménage</a:t>
            </a:r>
          </a:p>
          <a:p>
            <a:pPr algn="just"/>
            <a:r>
              <a:rPr lang="fr-FR" sz="1400" dirty="0"/>
              <a:t>Plus de la moitié (15/26) des ménages interrogés considèrent que les relations avec leur propriétaire se sont améliorées depuis la visite</a:t>
            </a:r>
          </a:p>
          <a:p>
            <a:pPr lvl="1" algn="just"/>
            <a:r>
              <a:rPr lang="fr-FR" sz="1200" dirty="0"/>
              <a:t>La prise de contact avec le bailleur avait été préconisée à 6 personnes pendant la visite (dont 2 pour lesquelles les relations se sont effectivement améliorées)</a:t>
            </a:r>
          </a:p>
        </p:txBody>
      </p:sp>
      <p:sp>
        <p:nvSpPr>
          <p:cNvPr id="8" name="Rectangle 7">
            <a:extLst>
              <a:ext uri="{FF2B5EF4-FFF2-40B4-BE49-F238E27FC236}">
                <a16:creationId xmlns:a16="http://schemas.microsoft.com/office/drawing/2014/main" xmlns="" id="{DC8301CE-E76B-469E-AF67-CC160C46D3A2}"/>
              </a:ext>
            </a:extLst>
          </p:cNvPr>
          <p:cNvSpPr/>
          <p:nvPr/>
        </p:nvSpPr>
        <p:spPr>
          <a:xfrm>
            <a:off x="495000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Ecogestes</a:t>
            </a:r>
          </a:p>
        </p:txBody>
      </p:sp>
      <p:sp>
        <p:nvSpPr>
          <p:cNvPr id="9" name="Rectangle 8">
            <a:extLst>
              <a:ext uri="{FF2B5EF4-FFF2-40B4-BE49-F238E27FC236}">
                <a16:creationId xmlns:a16="http://schemas.microsoft.com/office/drawing/2014/main" xmlns="" id="{8BB2D537-D242-4A6A-9433-3D2B4B8AFA89}"/>
              </a:ext>
            </a:extLst>
          </p:cNvPr>
          <p:cNvSpPr/>
          <p:nvPr/>
        </p:nvSpPr>
        <p:spPr>
          <a:xfrm>
            <a:off x="660000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Equipements</a:t>
            </a:r>
          </a:p>
        </p:txBody>
      </p:sp>
      <p:sp>
        <p:nvSpPr>
          <p:cNvPr id="11" name="Rectangle 10">
            <a:extLst>
              <a:ext uri="{FF2B5EF4-FFF2-40B4-BE49-F238E27FC236}">
                <a16:creationId xmlns:a16="http://schemas.microsoft.com/office/drawing/2014/main" xmlns="" id="{ABC58597-05AD-4F48-982B-43E3624836AA}"/>
              </a:ext>
            </a:extLst>
          </p:cNvPr>
          <p:cNvSpPr/>
          <p:nvPr/>
        </p:nvSpPr>
        <p:spPr>
          <a:xfrm>
            <a:off x="825000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Factures</a:t>
            </a:r>
          </a:p>
        </p:txBody>
      </p:sp>
      <p:sp>
        <p:nvSpPr>
          <p:cNvPr id="12" name="Rectangle 11">
            <a:extLst>
              <a:ext uri="{FF2B5EF4-FFF2-40B4-BE49-F238E27FC236}">
                <a16:creationId xmlns:a16="http://schemas.microsoft.com/office/drawing/2014/main" xmlns="" id="{48CBF948-B7FE-43EF-ABB7-28C95A594364}"/>
              </a:ext>
            </a:extLst>
          </p:cNvPr>
          <p:cNvSpPr/>
          <p:nvPr/>
        </p:nvSpPr>
        <p:spPr>
          <a:xfrm>
            <a:off x="0" y="0"/>
            <a:ext cx="1656000" cy="180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lang="fr-FR" sz="1200" dirty="0">
                <a:solidFill>
                  <a:schemeClr val="bg1"/>
                </a:solidFill>
              </a:rPr>
              <a:t>Demande </a:t>
            </a:r>
            <a:r>
              <a:rPr lang="fr-FR" sz="1200" dirty="0" err="1">
                <a:solidFill>
                  <a:schemeClr val="bg1"/>
                </a:solidFill>
              </a:rPr>
              <a:t>accpt</a:t>
            </a:r>
            <a:endParaRPr lang="fr-FR" sz="1200" dirty="0">
              <a:solidFill>
                <a:schemeClr val="bg1"/>
              </a:solidFill>
            </a:endParaRPr>
          </a:p>
        </p:txBody>
      </p:sp>
      <p:sp>
        <p:nvSpPr>
          <p:cNvPr id="13" name="Rectangle 12">
            <a:extLst>
              <a:ext uri="{FF2B5EF4-FFF2-40B4-BE49-F238E27FC236}">
                <a16:creationId xmlns:a16="http://schemas.microsoft.com/office/drawing/2014/main" xmlns="" id="{75A9B13D-394C-4764-A2D6-186CD41C4133}"/>
              </a:ext>
            </a:extLst>
          </p:cNvPr>
          <p:cNvSpPr/>
          <p:nvPr/>
        </p:nvSpPr>
        <p:spPr>
          <a:xfrm>
            <a:off x="165000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lang="fr-FR" sz="1200" dirty="0">
                <a:solidFill>
                  <a:schemeClr val="bg1"/>
                </a:solidFill>
              </a:rPr>
              <a:t>Démarche éco</a:t>
            </a:r>
          </a:p>
        </p:txBody>
      </p:sp>
      <p:sp>
        <p:nvSpPr>
          <p:cNvPr id="14" name="Rectangle 13">
            <a:extLst>
              <a:ext uri="{FF2B5EF4-FFF2-40B4-BE49-F238E27FC236}">
                <a16:creationId xmlns:a16="http://schemas.microsoft.com/office/drawing/2014/main" xmlns="" id="{546C90DD-7037-466C-937F-60D3104D6839}"/>
              </a:ext>
            </a:extLst>
          </p:cNvPr>
          <p:cNvSpPr/>
          <p:nvPr/>
        </p:nvSpPr>
        <p:spPr>
          <a:xfrm>
            <a:off x="330000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Travaux</a:t>
            </a:r>
          </a:p>
        </p:txBody>
      </p:sp>
      <p:sp>
        <p:nvSpPr>
          <p:cNvPr id="15" name="Titre 3">
            <a:extLst>
              <a:ext uri="{FF2B5EF4-FFF2-40B4-BE49-F238E27FC236}">
                <a16:creationId xmlns:a16="http://schemas.microsoft.com/office/drawing/2014/main" xmlns="" id="{220EE809-2611-4E1E-BF5B-07412B5E15DC}"/>
              </a:ext>
            </a:extLst>
          </p:cNvPr>
          <p:cNvSpPr>
            <a:spLocks noGrp="1"/>
          </p:cNvSpPr>
          <p:nvPr>
            <p:ph type="title"/>
          </p:nvPr>
        </p:nvSpPr>
        <p:spPr>
          <a:xfrm>
            <a:off x="495300" y="184150"/>
            <a:ext cx="8915400" cy="857250"/>
          </a:xfrm>
        </p:spPr>
        <p:txBody>
          <a:bodyPr>
            <a:noAutofit/>
          </a:bodyPr>
          <a:lstStyle/>
          <a:p>
            <a:r>
              <a:rPr lang="fr-FR" sz="2400" dirty="0"/>
              <a:t>La plupart des ménages (23/27) déclarent avoir échangé avec un des acteurs conseillés durant la visite</a:t>
            </a:r>
          </a:p>
        </p:txBody>
      </p:sp>
      <p:sp>
        <p:nvSpPr>
          <p:cNvPr id="16" name="ZoneTexte 15">
            <a:extLst>
              <a:ext uri="{FF2B5EF4-FFF2-40B4-BE49-F238E27FC236}">
                <a16:creationId xmlns:a16="http://schemas.microsoft.com/office/drawing/2014/main" xmlns="" id="{9F8AB7BA-DD0D-45E9-8607-AE28B56EEBAA}"/>
              </a:ext>
            </a:extLst>
          </p:cNvPr>
          <p:cNvSpPr txBox="1"/>
          <p:nvPr/>
        </p:nvSpPr>
        <p:spPr>
          <a:xfrm>
            <a:off x="2385093" y="6181658"/>
            <a:ext cx="444352" cy="230832"/>
          </a:xfrm>
          <a:prstGeom prst="rect">
            <a:avLst/>
          </a:prstGeom>
          <a:solidFill>
            <a:schemeClr val="bg1">
              <a:lumMod val="95000"/>
            </a:schemeClr>
          </a:solidFill>
        </p:spPr>
        <p:txBody>
          <a:bodyPr wrap="none" rtlCol="0">
            <a:spAutoFit/>
          </a:bodyPr>
          <a:lstStyle/>
          <a:p>
            <a:r>
              <a:rPr lang="fr-FR" dirty="0"/>
              <a:t>n=27</a:t>
            </a:r>
          </a:p>
        </p:txBody>
      </p:sp>
      <p:graphicFrame>
        <p:nvGraphicFramePr>
          <p:cNvPr id="20" name="Graphique 19">
            <a:extLst>
              <a:ext uri="{FF2B5EF4-FFF2-40B4-BE49-F238E27FC236}">
                <a16:creationId xmlns:a16="http://schemas.microsoft.com/office/drawing/2014/main" xmlns="" id="{CE3E0298-D2E6-405A-883C-F3434BF0514E}"/>
              </a:ext>
            </a:extLst>
          </p:cNvPr>
          <p:cNvGraphicFramePr>
            <a:graphicFrameLocks/>
          </p:cNvGraphicFramePr>
          <p:nvPr>
            <p:extLst>
              <p:ext uri="{D42A27DB-BD31-4B8C-83A1-F6EECF244321}">
                <p14:modId xmlns:p14="http://schemas.microsoft.com/office/powerpoint/2010/main" val="448534255"/>
              </p:ext>
            </p:extLst>
          </p:nvPr>
        </p:nvGraphicFramePr>
        <p:xfrm>
          <a:off x="366539" y="3262454"/>
          <a:ext cx="5543362" cy="229970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1" name="Graphique 20">
            <a:extLst>
              <a:ext uri="{FF2B5EF4-FFF2-40B4-BE49-F238E27FC236}">
                <a16:creationId xmlns:a16="http://schemas.microsoft.com/office/drawing/2014/main" xmlns="" id="{CDB8B18B-C29F-4B24-9E90-8B24A75B94AA}"/>
              </a:ext>
            </a:extLst>
          </p:cNvPr>
          <p:cNvGraphicFramePr>
            <a:graphicFrameLocks/>
          </p:cNvGraphicFramePr>
          <p:nvPr>
            <p:extLst>
              <p:ext uri="{D42A27DB-BD31-4B8C-83A1-F6EECF244321}">
                <p14:modId xmlns:p14="http://schemas.microsoft.com/office/powerpoint/2010/main" val="2932059095"/>
              </p:ext>
            </p:extLst>
          </p:nvPr>
        </p:nvGraphicFramePr>
        <p:xfrm>
          <a:off x="5769621" y="3325570"/>
          <a:ext cx="3603204" cy="2236587"/>
        </p:xfrm>
        <a:graphic>
          <a:graphicData uri="http://schemas.openxmlformats.org/drawingml/2006/chart">
            <c:chart xmlns:c="http://schemas.openxmlformats.org/drawingml/2006/chart" xmlns:r="http://schemas.openxmlformats.org/officeDocument/2006/relationships" r:id="rId4"/>
          </a:graphicData>
        </a:graphic>
      </p:graphicFrame>
      <p:sp>
        <p:nvSpPr>
          <p:cNvPr id="22" name="ZoneTexte 21">
            <a:extLst>
              <a:ext uri="{FF2B5EF4-FFF2-40B4-BE49-F238E27FC236}">
                <a16:creationId xmlns:a16="http://schemas.microsoft.com/office/drawing/2014/main" xmlns="" id="{56985F66-841F-40E4-8869-9744B0A30305}"/>
              </a:ext>
            </a:extLst>
          </p:cNvPr>
          <p:cNvSpPr txBox="1"/>
          <p:nvPr/>
        </p:nvSpPr>
        <p:spPr>
          <a:xfrm>
            <a:off x="7561778" y="6181658"/>
            <a:ext cx="444352" cy="230832"/>
          </a:xfrm>
          <a:prstGeom prst="rect">
            <a:avLst/>
          </a:prstGeom>
          <a:solidFill>
            <a:schemeClr val="bg1">
              <a:lumMod val="95000"/>
            </a:schemeClr>
          </a:solidFill>
        </p:spPr>
        <p:txBody>
          <a:bodyPr wrap="none" rtlCol="0">
            <a:spAutoFit/>
          </a:bodyPr>
          <a:lstStyle/>
          <a:p>
            <a:r>
              <a:rPr lang="fr-FR" dirty="0"/>
              <a:t>n=26</a:t>
            </a:r>
          </a:p>
        </p:txBody>
      </p:sp>
    </p:spTree>
    <p:extLst>
      <p:ext uri="{BB962C8B-B14F-4D97-AF65-F5344CB8AC3E}">
        <p14:creationId xmlns:p14="http://schemas.microsoft.com/office/powerpoint/2010/main" val="2901854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a:extLst>
              <a:ext uri="{FF2B5EF4-FFF2-40B4-BE49-F238E27FC236}">
                <a16:creationId xmlns:a16="http://schemas.microsoft.com/office/drawing/2014/main" xmlns="" id="{1913CAB9-1F94-4B78-AC1F-A676F7C27AE7}"/>
              </a:ext>
            </a:extLst>
          </p:cNvPr>
          <p:cNvSpPr>
            <a:spLocks noGrp="1"/>
          </p:cNvSpPr>
          <p:nvPr>
            <p:ph type="sldNum" sz="quarter" idx="16"/>
          </p:nvPr>
        </p:nvSpPr>
        <p:spPr/>
        <p:txBody>
          <a:bodyPr/>
          <a:lstStyle/>
          <a:p>
            <a:fld id="{FCEE2C88-6C8F-484D-AF69-578F576B1F44}" type="slidenum">
              <a:rPr lang="en-US" smtClean="0"/>
              <a:pPr/>
              <a:t>12</a:t>
            </a:fld>
            <a:endParaRPr lang="en-US" dirty="0"/>
          </a:p>
        </p:txBody>
      </p:sp>
      <p:sp>
        <p:nvSpPr>
          <p:cNvPr id="7" name="Titre 3">
            <a:extLst>
              <a:ext uri="{FF2B5EF4-FFF2-40B4-BE49-F238E27FC236}">
                <a16:creationId xmlns:a16="http://schemas.microsoft.com/office/drawing/2014/main" xmlns="" id="{96D561A4-A66C-47FF-8B2D-260CC66C8CBC}"/>
              </a:ext>
            </a:extLst>
          </p:cNvPr>
          <p:cNvSpPr>
            <a:spLocks noGrp="1"/>
          </p:cNvSpPr>
          <p:nvPr>
            <p:ph type="title"/>
          </p:nvPr>
        </p:nvSpPr>
        <p:spPr>
          <a:xfrm>
            <a:off x="495300" y="152524"/>
            <a:ext cx="8915400" cy="857704"/>
          </a:xfrm>
        </p:spPr>
        <p:txBody>
          <a:bodyPr>
            <a:noAutofit/>
          </a:bodyPr>
          <a:lstStyle/>
          <a:p>
            <a:r>
              <a:rPr lang="fr-FR" sz="2400" dirty="0"/>
              <a:t>Une majorité de ménages déclarent mieux comprendre les aides auxquelles ils ont droit</a:t>
            </a:r>
          </a:p>
        </p:txBody>
      </p:sp>
      <p:sp>
        <p:nvSpPr>
          <p:cNvPr id="8" name="Espace réservé du texte 4">
            <a:extLst>
              <a:ext uri="{FF2B5EF4-FFF2-40B4-BE49-F238E27FC236}">
                <a16:creationId xmlns:a16="http://schemas.microsoft.com/office/drawing/2014/main" xmlns="" id="{6123CD74-2117-4193-9188-CFF8CA647389}"/>
              </a:ext>
            </a:extLst>
          </p:cNvPr>
          <p:cNvSpPr txBox="1">
            <a:spLocks/>
          </p:cNvSpPr>
          <p:nvPr/>
        </p:nvSpPr>
        <p:spPr>
          <a:xfrm>
            <a:off x="495300" y="994635"/>
            <a:ext cx="8915400" cy="982419"/>
          </a:xfrm>
          <a:prstGeom prst="rect">
            <a:avLst/>
          </a:prstGeom>
        </p:spPr>
        <p:txBody>
          <a:bodyPr vert="horz" lIns="107287" tIns="53643" rIns="107287" bIns="53643" rtlCol="0">
            <a:spAutoFit/>
          </a:bodyPr>
          <a:lstStyle>
            <a:lvl1pPr marL="327009" indent="-327009" algn="l" defTabSz="436012" rtl="0" eaLnBrk="1" latinLnBrk="0" hangingPunct="1">
              <a:spcBef>
                <a:spcPct val="20000"/>
              </a:spcBef>
              <a:buFontTx/>
              <a:buBlip>
                <a:blip r:embed="rId3"/>
              </a:buBlip>
              <a:defRPr sz="1600" b="1" kern="1200">
                <a:solidFill>
                  <a:schemeClr val="tx1"/>
                </a:solidFill>
                <a:latin typeface="+mn-lt"/>
                <a:ea typeface="+mn-ea"/>
                <a:cs typeface="+mn-cs"/>
              </a:defRPr>
            </a:lvl1pPr>
            <a:lvl2pPr marL="708521" indent="-272508" algn="l" defTabSz="436012" rtl="0" eaLnBrk="1" latinLnBrk="0" hangingPunct="1">
              <a:spcBef>
                <a:spcPct val="20000"/>
              </a:spcBef>
              <a:buFont typeface="Arial"/>
              <a:buChar char="–"/>
              <a:defRPr sz="1400" kern="1200">
                <a:solidFill>
                  <a:schemeClr val="tx1"/>
                </a:solidFill>
                <a:latin typeface="+mn-lt"/>
                <a:ea typeface="+mn-ea"/>
                <a:cs typeface="+mn-cs"/>
              </a:defRPr>
            </a:lvl2pPr>
            <a:lvl3pPr marL="1090031" indent="-218006" algn="l" defTabSz="436012" rtl="0" eaLnBrk="1" latinLnBrk="0" hangingPunct="1">
              <a:spcBef>
                <a:spcPct val="20000"/>
              </a:spcBef>
              <a:buFont typeface="Arial"/>
              <a:buChar char="•"/>
              <a:defRPr sz="1200" kern="1200">
                <a:solidFill>
                  <a:schemeClr val="tx1"/>
                </a:solidFill>
                <a:latin typeface="+mn-lt"/>
                <a:ea typeface="+mn-ea"/>
                <a:cs typeface="+mn-cs"/>
              </a:defRPr>
            </a:lvl3pPr>
            <a:lvl4pPr marL="1526044" indent="-218006" algn="l" defTabSz="436012" rtl="0" eaLnBrk="1" latinLnBrk="0" hangingPunct="1">
              <a:spcBef>
                <a:spcPct val="20000"/>
              </a:spcBef>
              <a:buFont typeface="Arial"/>
              <a:buChar char="–"/>
              <a:defRPr sz="1100" kern="1200">
                <a:solidFill>
                  <a:schemeClr val="tx1"/>
                </a:solidFill>
                <a:latin typeface="+mn-lt"/>
                <a:ea typeface="+mn-ea"/>
                <a:cs typeface="+mn-cs"/>
              </a:defRPr>
            </a:lvl4pPr>
            <a:lvl5pPr marL="1962057" indent="-218006" algn="l" defTabSz="436012" rtl="0" eaLnBrk="1" latinLnBrk="0" hangingPunct="1">
              <a:spcBef>
                <a:spcPct val="20000"/>
              </a:spcBef>
              <a:buFont typeface="Arial"/>
              <a:buChar char="»"/>
              <a:defRPr sz="1100" kern="1200">
                <a:solidFill>
                  <a:schemeClr val="tx1"/>
                </a:solidFill>
                <a:latin typeface="+mn-lt"/>
                <a:ea typeface="+mn-ea"/>
                <a:cs typeface="+mn-cs"/>
              </a:defRPr>
            </a:lvl5pPr>
            <a:lvl6pPr marL="2398069" indent="-218006" algn="l" defTabSz="436012" rtl="0" eaLnBrk="1" latinLnBrk="0" hangingPunct="1">
              <a:spcBef>
                <a:spcPct val="20000"/>
              </a:spcBef>
              <a:buFont typeface="Arial"/>
              <a:buChar char="•"/>
              <a:defRPr sz="1900" kern="1200">
                <a:solidFill>
                  <a:schemeClr val="tx1"/>
                </a:solidFill>
                <a:latin typeface="+mn-lt"/>
                <a:ea typeface="+mn-ea"/>
                <a:cs typeface="+mn-cs"/>
              </a:defRPr>
            </a:lvl6pPr>
            <a:lvl7pPr marL="2834082" indent="-218006" algn="l" defTabSz="436012" rtl="0" eaLnBrk="1" latinLnBrk="0" hangingPunct="1">
              <a:spcBef>
                <a:spcPct val="20000"/>
              </a:spcBef>
              <a:buFont typeface="Arial"/>
              <a:buChar char="•"/>
              <a:defRPr sz="1900" kern="1200">
                <a:solidFill>
                  <a:schemeClr val="tx1"/>
                </a:solidFill>
                <a:latin typeface="+mn-lt"/>
                <a:ea typeface="+mn-ea"/>
                <a:cs typeface="+mn-cs"/>
              </a:defRPr>
            </a:lvl7pPr>
            <a:lvl8pPr marL="3270094" indent="-218006" algn="l" defTabSz="436012" rtl="0" eaLnBrk="1" latinLnBrk="0" hangingPunct="1">
              <a:spcBef>
                <a:spcPct val="20000"/>
              </a:spcBef>
              <a:buFont typeface="Arial"/>
              <a:buChar char="•"/>
              <a:defRPr sz="1900" kern="1200">
                <a:solidFill>
                  <a:schemeClr val="tx1"/>
                </a:solidFill>
                <a:latin typeface="+mn-lt"/>
                <a:ea typeface="+mn-ea"/>
                <a:cs typeface="+mn-cs"/>
              </a:defRPr>
            </a:lvl8pPr>
            <a:lvl9pPr marL="3706106" indent="-218006" algn="l" defTabSz="436012" rtl="0" eaLnBrk="1" latinLnBrk="0" hangingPunct="1">
              <a:spcBef>
                <a:spcPct val="20000"/>
              </a:spcBef>
              <a:buFont typeface="Arial"/>
              <a:buChar char="•"/>
              <a:defRPr sz="1900" kern="1200">
                <a:solidFill>
                  <a:schemeClr val="tx1"/>
                </a:solidFill>
                <a:latin typeface="+mn-lt"/>
                <a:ea typeface="+mn-ea"/>
                <a:cs typeface="+mn-cs"/>
              </a:defRPr>
            </a:lvl9pPr>
          </a:lstStyle>
          <a:p>
            <a:r>
              <a:rPr lang="fr-FR" sz="1400" dirty="0"/>
              <a:t>Ceci se traduit par un faible passage à l’action, puisqu’ils ne sont que 6 sur 27 à avoir entrepris des démarches pour obtenir des droits ou des aides financières complémentaires</a:t>
            </a:r>
          </a:p>
          <a:p>
            <a:pPr lvl="1"/>
            <a:r>
              <a:rPr lang="fr-FR" sz="1200" dirty="0"/>
              <a:t>La démarche principalement citée sont le Chèque Energie et les allocations CAF</a:t>
            </a:r>
          </a:p>
          <a:p>
            <a:pPr lvl="1"/>
            <a:r>
              <a:rPr lang="fr-FR" sz="1200" dirty="0"/>
              <a:t>Cela peut s’expliquer par le rôle des travailleurs sociaux qui médiatisent les demandes</a:t>
            </a:r>
          </a:p>
        </p:txBody>
      </p:sp>
      <p:sp>
        <p:nvSpPr>
          <p:cNvPr id="9" name="ZoneTexte 8">
            <a:extLst>
              <a:ext uri="{FF2B5EF4-FFF2-40B4-BE49-F238E27FC236}">
                <a16:creationId xmlns:a16="http://schemas.microsoft.com/office/drawing/2014/main" xmlns="" id="{FDF5E48E-7897-4F6D-A11A-4046BD09FEB8}"/>
              </a:ext>
            </a:extLst>
          </p:cNvPr>
          <p:cNvSpPr txBox="1"/>
          <p:nvPr/>
        </p:nvSpPr>
        <p:spPr>
          <a:xfrm>
            <a:off x="4870076" y="5922438"/>
            <a:ext cx="444352" cy="230832"/>
          </a:xfrm>
          <a:prstGeom prst="rect">
            <a:avLst/>
          </a:prstGeom>
          <a:solidFill>
            <a:schemeClr val="bg1">
              <a:lumMod val="95000"/>
            </a:schemeClr>
          </a:solidFill>
        </p:spPr>
        <p:txBody>
          <a:bodyPr wrap="none" rtlCol="0">
            <a:spAutoFit/>
          </a:bodyPr>
          <a:lstStyle/>
          <a:p>
            <a:r>
              <a:rPr lang="fr-FR" dirty="0"/>
              <a:t>n=27</a:t>
            </a:r>
          </a:p>
        </p:txBody>
      </p:sp>
      <p:graphicFrame>
        <p:nvGraphicFramePr>
          <p:cNvPr id="17" name="Graphique 16">
            <a:extLst>
              <a:ext uri="{FF2B5EF4-FFF2-40B4-BE49-F238E27FC236}">
                <a16:creationId xmlns:a16="http://schemas.microsoft.com/office/drawing/2014/main" xmlns="" id="{7A98D288-91FB-4FCB-855F-47BF83176C00}"/>
              </a:ext>
            </a:extLst>
          </p:cNvPr>
          <p:cNvGraphicFramePr>
            <a:graphicFrameLocks/>
          </p:cNvGraphicFramePr>
          <p:nvPr>
            <p:extLst>
              <p:ext uri="{D42A27DB-BD31-4B8C-83A1-F6EECF244321}">
                <p14:modId xmlns:p14="http://schemas.microsoft.com/office/powerpoint/2010/main" val="1114324440"/>
              </p:ext>
            </p:extLst>
          </p:nvPr>
        </p:nvGraphicFramePr>
        <p:xfrm>
          <a:off x="495300" y="2488570"/>
          <a:ext cx="3931492" cy="297636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Graphique 17">
            <a:extLst>
              <a:ext uri="{FF2B5EF4-FFF2-40B4-BE49-F238E27FC236}">
                <a16:creationId xmlns:a16="http://schemas.microsoft.com/office/drawing/2014/main" xmlns="" id="{E42C85F6-9F19-4AA5-BE31-9144B82FD0C4}"/>
              </a:ext>
            </a:extLst>
          </p:cNvPr>
          <p:cNvGraphicFramePr>
            <a:graphicFrameLocks/>
          </p:cNvGraphicFramePr>
          <p:nvPr>
            <p:extLst>
              <p:ext uri="{D42A27DB-BD31-4B8C-83A1-F6EECF244321}">
                <p14:modId xmlns:p14="http://schemas.microsoft.com/office/powerpoint/2010/main" val="1744115532"/>
              </p:ext>
            </p:extLst>
          </p:nvPr>
        </p:nvGraphicFramePr>
        <p:xfrm>
          <a:off x="5191323" y="2488570"/>
          <a:ext cx="4330024" cy="2976363"/>
        </p:xfrm>
        <a:graphic>
          <a:graphicData uri="http://schemas.openxmlformats.org/drawingml/2006/chart">
            <c:chart xmlns:c="http://schemas.openxmlformats.org/drawingml/2006/chart" xmlns:r="http://schemas.openxmlformats.org/officeDocument/2006/relationships" r:id="rId5"/>
          </a:graphicData>
        </a:graphic>
      </p:graphicFrame>
      <p:sp>
        <p:nvSpPr>
          <p:cNvPr id="20" name="Rectangle 19">
            <a:extLst>
              <a:ext uri="{FF2B5EF4-FFF2-40B4-BE49-F238E27FC236}">
                <a16:creationId xmlns:a16="http://schemas.microsoft.com/office/drawing/2014/main" xmlns="" id="{8683C44D-C690-4A12-AA2C-E6F88391CD65}"/>
              </a:ext>
            </a:extLst>
          </p:cNvPr>
          <p:cNvSpPr/>
          <p:nvPr/>
        </p:nvSpPr>
        <p:spPr>
          <a:xfrm>
            <a:off x="495000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Ecogestes</a:t>
            </a:r>
          </a:p>
        </p:txBody>
      </p:sp>
      <p:sp>
        <p:nvSpPr>
          <p:cNvPr id="22" name="Rectangle 21">
            <a:extLst>
              <a:ext uri="{FF2B5EF4-FFF2-40B4-BE49-F238E27FC236}">
                <a16:creationId xmlns:a16="http://schemas.microsoft.com/office/drawing/2014/main" xmlns="" id="{2ACDFAF5-7FC8-4103-AC24-DEF2E8E1FB38}"/>
              </a:ext>
            </a:extLst>
          </p:cNvPr>
          <p:cNvSpPr/>
          <p:nvPr/>
        </p:nvSpPr>
        <p:spPr>
          <a:xfrm>
            <a:off x="660000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Equipements</a:t>
            </a:r>
          </a:p>
        </p:txBody>
      </p:sp>
      <p:sp>
        <p:nvSpPr>
          <p:cNvPr id="24" name="Rectangle 23">
            <a:extLst>
              <a:ext uri="{FF2B5EF4-FFF2-40B4-BE49-F238E27FC236}">
                <a16:creationId xmlns:a16="http://schemas.microsoft.com/office/drawing/2014/main" xmlns="" id="{4181C867-512B-4EA1-A459-6F769A216802}"/>
              </a:ext>
            </a:extLst>
          </p:cNvPr>
          <p:cNvSpPr/>
          <p:nvPr/>
        </p:nvSpPr>
        <p:spPr>
          <a:xfrm>
            <a:off x="825000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Factures</a:t>
            </a:r>
          </a:p>
        </p:txBody>
      </p:sp>
      <p:sp>
        <p:nvSpPr>
          <p:cNvPr id="26" name="Rectangle 25">
            <a:extLst>
              <a:ext uri="{FF2B5EF4-FFF2-40B4-BE49-F238E27FC236}">
                <a16:creationId xmlns:a16="http://schemas.microsoft.com/office/drawing/2014/main" xmlns="" id="{F2786043-96DE-46FC-8CFF-35AFBA870004}"/>
              </a:ext>
            </a:extLst>
          </p:cNvPr>
          <p:cNvSpPr/>
          <p:nvPr/>
        </p:nvSpPr>
        <p:spPr>
          <a:xfrm>
            <a:off x="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Demande </a:t>
            </a:r>
            <a:r>
              <a:rPr lang="fr-FR" sz="1200" dirty="0" err="1">
                <a:solidFill>
                  <a:schemeClr val="bg1"/>
                </a:solidFill>
              </a:rPr>
              <a:t>accpt</a:t>
            </a:r>
            <a:endParaRPr lang="fr-FR" sz="1200" dirty="0">
              <a:solidFill>
                <a:schemeClr val="bg1"/>
              </a:solidFill>
            </a:endParaRPr>
          </a:p>
        </p:txBody>
      </p:sp>
      <p:sp>
        <p:nvSpPr>
          <p:cNvPr id="28" name="Rectangle 27">
            <a:extLst>
              <a:ext uri="{FF2B5EF4-FFF2-40B4-BE49-F238E27FC236}">
                <a16:creationId xmlns:a16="http://schemas.microsoft.com/office/drawing/2014/main" xmlns="" id="{00D0E20C-1C96-466E-9568-EE8931DDDE42}"/>
              </a:ext>
            </a:extLst>
          </p:cNvPr>
          <p:cNvSpPr/>
          <p:nvPr/>
        </p:nvSpPr>
        <p:spPr>
          <a:xfrm>
            <a:off x="1650000" y="0"/>
            <a:ext cx="1656000" cy="180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lang="fr-FR" sz="1200" dirty="0">
                <a:solidFill>
                  <a:schemeClr val="bg1"/>
                </a:solidFill>
              </a:rPr>
              <a:t>Démarche éco</a:t>
            </a:r>
          </a:p>
        </p:txBody>
      </p:sp>
      <p:sp>
        <p:nvSpPr>
          <p:cNvPr id="30" name="Rectangle 29">
            <a:extLst>
              <a:ext uri="{FF2B5EF4-FFF2-40B4-BE49-F238E27FC236}">
                <a16:creationId xmlns:a16="http://schemas.microsoft.com/office/drawing/2014/main" xmlns="" id="{48A77614-642D-45B2-8CE9-CFA7D76921EE}"/>
              </a:ext>
            </a:extLst>
          </p:cNvPr>
          <p:cNvSpPr/>
          <p:nvPr/>
        </p:nvSpPr>
        <p:spPr>
          <a:xfrm>
            <a:off x="330000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Travaux</a:t>
            </a:r>
          </a:p>
        </p:txBody>
      </p:sp>
    </p:spTree>
    <p:extLst>
      <p:ext uri="{BB962C8B-B14F-4D97-AF65-F5344CB8AC3E}">
        <p14:creationId xmlns:p14="http://schemas.microsoft.com/office/powerpoint/2010/main" val="3019628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a:extLst>
              <a:ext uri="{FF2B5EF4-FFF2-40B4-BE49-F238E27FC236}">
                <a16:creationId xmlns:a16="http://schemas.microsoft.com/office/drawing/2014/main" xmlns="" id="{E4572E74-59C0-458A-A524-D342FD831FCF}"/>
              </a:ext>
            </a:extLst>
          </p:cNvPr>
          <p:cNvSpPr>
            <a:spLocks noGrp="1"/>
          </p:cNvSpPr>
          <p:nvPr>
            <p:ph type="sldNum" sz="quarter" idx="16"/>
          </p:nvPr>
        </p:nvSpPr>
        <p:spPr/>
        <p:txBody>
          <a:bodyPr/>
          <a:lstStyle/>
          <a:p>
            <a:fld id="{FCEE2C88-6C8F-484D-AF69-578F576B1F44}" type="slidenum">
              <a:rPr lang="en-US" smtClean="0"/>
              <a:pPr/>
              <a:t>13</a:t>
            </a:fld>
            <a:endParaRPr lang="en-US" dirty="0"/>
          </a:p>
        </p:txBody>
      </p:sp>
      <p:sp>
        <p:nvSpPr>
          <p:cNvPr id="19" name="Titre 3">
            <a:extLst>
              <a:ext uri="{FF2B5EF4-FFF2-40B4-BE49-F238E27FC236}">
                <a16:creationId xmlns:a16="http://schemas.microsoft.com/office/drawing/2014/main" xmlns="" id="{8599594A-5E4D-42D8-B94D-5D7B7B7991C3}"/>
              </a:ext>
            </a:extLst>
          </p:cNvPr>
          <p:cNvSpPr>
            <a:spLocks noGrp="1"/>
          </p:cNvSpPr>
          <p:nvPr>
            <p:ph type="title"/>
          </p:nvPr>
        </p:nvSpPr>
        <p:spPr>
          <a:xfrm>
            <a:off x="495300" y="186450"/>
            <a:ext cx="8915400" cy="857704"/>
          </a:xfrm>
        </p:spPr>
        <p:txBody>
          <a:bodyPr>
            <a:noAutofit/>
          </a:bodyPr>
          <a:lstStyle/>
          <a:p>
            <a:r>
              <a:rPr lang="fr-FR" sz="2400" dirty="0"/>
              <a:t>22 ménages sur 27 utilisent le Chèque Energie lors de l’enquête</a:t>
            </a:r>
          </a:p>
        </p:txBody>
      </p:sp>
      <p:sp>
        <p:nvSpPr>
          <p:cNvPr id="20" name="Espace réservé du texte 4">
            <a:extLst>
              <a:ext uri="{FF2B5EF4-FFF2-40B4-BE49-F238E27FC236}">
                <a16:creationId xmlns:a16="http://schemas.microsoft.com/office/drawing/2014/main" xmlns="" id="{2FD7D690-467B-4820-9B67-5C66C5BD6432}"/>
              </a:ext>
            </a:extLst>
          </p:cNvPr>
          <p:cNvSpPr txBox="1">
            <a:spLocks/>
          </p:cNvSpPr>
          <p:nvPr/>
        </p:nvSpPr>
        <p:spPr>
          <a:xfrm>
            <a:off x="495300" y="1085580"/>
            <a:ext cx="8915400" cy="1967304"/>
          </a:xfrm>
          <a:prstGeom prst="rect">
            <a:avLst/>
          </a:prstGeom>
        </p:spPr>
        <p:txBody>
          <a:bodyPr vert="horz" lIns="107287" tIns="53643" rIns="107287" bIns="53643" rtlCol="0">
            <a:spAutoFit/>
          </a:bodyPr>
          <a:lstStyle>
            <a:lvl1pPr marL="327009" indent="-327009" algn="l" defTabSz="436012" rtl="0" eaLnBrk="1" latinLnBrk="0" hangingPunct="1">
              <a:spcBef>
                <a:spcPct val="20000"/>
              </a:spcBef>
              <a:buFontTx/>
              <a:buBlip>
                <a:blip r:embed="rId3"/>
              </a:buBlip>
              <a:defRPr sz="1600" b="1" kern="1200">
                <a:solidFill>
                  <a:schemeClr val="tx1"/>
                </a:solidFill>
                <a:latin typeface="+mn-lt"/>
                <a:ea typeface="+mn-ea"/>
                <a:cs typeface="+mn-cs"/>
              </a:defRPr>
            </a:lvl1pPr>
            <a:lvl2pPr marL="708521" indent="-272508" algn="l" defTabSz="436012" rtl="0" eaLnBrk="1" latinLnBrk="0" hangingPunct="1">
              <a:spcBef>
                <a:spcPct val="20000"/>
              </a:spcBef>
              <a:buFont typeface="Arial"/>
              <a:buChar char="–"/>
              <a:defRPr sz="1400" kern="1200">
                <a:solidFill>
                  <a:schemeClr val="tx1"/>
                </a:solidFill>
                <a:latin typeface="+mn-lt"/>
                <a:ea typeface="+mn-ea"/>
                <a:cs typeface="+mn-cs"/>
              </a:defRPr>
            </a:lvl2pPr>
            <a:lvl3pPr marL="1090031" indent="-218006" algn="l" defTabSz="436012" rtl="0" eaLnBrk="1" latinLnBrk="0" hangingPunct="1">
              <a:spcBef>
                <a:spcPct val="20000"/>
              </a:spcBef>
              <a:buFont typeface="Arial"/>
              <a:buChar char="•"/>
              <a:defRPr sz="1200" kern="1200">
                <a:solidFill>
                  <a:schemeClr val="tx1"/>
                </a:solidFill>
                <a:latin typeface="+mn-lt"/>
                <a:ea typeface="+mn-ea"/>
                <a:cs typeface="+mn-cs"/>
              </a:defRPr>
            </a:lvl3pPr>
            <a:lvl4pPr marL="1526044" indent="-218006" algn="l" defTabSz="436012" rtl="0" eaLnBrk="1" latinLnBrk="0" hangingPunct="1">
              <a:spcBef>
                <a:spcPct val="20000"/>
              </a:spcBef>
              <a:buFont typeface="Arial"/>
              <a:buChar char="–"/>
              <a:defRPr sz="1100" kern="1200">
                <a:solidFill>
                  <a:schemeClr val="tx1"/>
                </a:solidFill>
                <a:latin typeface="+mn-lt"/>
                <a:ea typeface="+mn-ea"/>
                <a:cs typeface="+mn-cs"/>
              </a:defRPr>
            </a:lvl4pPr>
            <a:lvl5pPr marL="1962057" indent="-218006" algn="l" defTabSz="436012" rtl="0" eaLnBrk="1" latinLnBrk="0" hangingPunct="1">
              <a:spcBef>
                <a:spcPct val="20000"/>
              </a:spcBef>
              <a:buFont typeface="Arial"/>
              <a:buChar char="»"/>
              <a:defRPr sz="1100" kern="1200">
                <a:solidFill>
                  <a:schemeClr val="tx1"/>
                </a:solidFill>
                <a:latin typeface="+mn-lt"/>
                <a:ea typeface="+mn-ea"/>
                <a:cs typeface="+mn-cs"/>
              </a:defRPr>
            </a:lvl5pPr>
            <a:lvl6pPr marL="2398069" indent="-218006" algn="l" defTabSz="436012" rtl="0" eaLnBrk="1" latinLnBrk="0" hangingPunct="1">
              <a:spcBef>
                <a:spcPct val="20000"/>
              </a:spcBef>
              <a:buFont typeface="Arial"/>
              <a:buChar char="•"/>
              <a:defRPr sz="1900" kern="1200">
                <a:solidFill>
                  <a:schemeClr val="tx1"/>
                </a:solidFill>
                <a:latin typeface="+mn-lt"/>
                <a:ea typeface="+mn-ea"/>
                <a:cs typeface="+mn-cs"/>
              </a:defRPr>
            </a:lvl6pPr>
            <a:lvl7pPr marL="2834082" indent="-218006" algn="l" defTabSz="436012" rtl="0" eaLnBrk="1" latinLnBrk="0" hangingPunct="1">
              <a:spcBef>
                <a:spcPct val="20000"/>
              </a:spcBef>
              <a:buFont typeface="Arial"/>
              <a:buChar char="•"/>
              <a:defRPr sz="1900" kern="1200">
                <a:solidFill>
                  <a:schemeClr val="tx1"/>
                </a:solidFill>
                <a:latin typeface="+mn-lt"/>
                <a:ea typeface="+mn-ea"/>
                <a:cs typeface="+mn-cs"/>
              </a:defRPr>
            </a:lvl7pPr>
            <a:lvl8pPr marL="3270094" indent="-218006" algn="l" defTabSz="436012" rtl="0" eaLnBrk="1" latinLnBrk="0" hangingPunct="1">
              <a:spcBef>
                <a:spcPct val="20000"/>
              </a:spcBef>
              <a:buFont typeface="Arial"/>
              <a:buChar char="•"/>
              <a:defRPr sz="1900" kern="1200">
                <a:solidFill>
                  <a:schemeClr val="tx1"/>
                </a:solidFill>
                <a:latin typeface="+mn-lt"/>
                <a:ea typeface="+mn-ea"/>
                <a:cs typeface="+mn-cs"/>
              </a:defRPr>
            </a:lvl8pPr>
            <a:lvl9pPr marL="3706106" indent="-218006" algn="l" defTabSz="436012" rtl="0" eaLnBrk="1" latinLnBrk="0" hangingPunct="1">
              <a:spcBef>
                <a:spcPct val="20000"/>
              </a:spcBef>
              <a:buFont typeface="Arial"/>
              <a:buChar char="•"/>
              <a:defRPr sz="1900" kern="1200">
                <a:solidFill>
                  <a:schemeClr val="tx1"/>
                </a:solidFill>
                <a:latin typeface="+mn-lt"/>
                <a:ea typeface="+mn-ea"/>
                <a:cs typeface="+mn-cs"/>
              </a:defRPr>
            </a:lvl9pPr>
          </a:lstStyle>
          <a:p>
            <a:r>
              <a:rPr lang="fr-FR" sz="1400" dirty="0"/>
              <a:t>Ils sont également 4 à ne pas l’avoir reçu : il n’y a donc plus qu’un ménage qui ne l’utilise pas lors de l’enquête</a:t>
            </a:r>
          </a:p>
          <a:p>
            <a:r>
              <a:rPr lang="fr-FR" sz="1400" dirty="0"/>
              <a:t>Sur les 23 ménages pour lesquels l’information est disponible, 11 utilisaient le chèque énergie soit la moitié des ménages</a:t>
            </a:r>
          </a:p>
          <a:p>
            <a:pPr lvl="1"/>
            <a:r>
              <a:rPr lang="fr-FR" sz="1200" dirty="0"/>
              <a:t>9/23 étaient éligibles mais non bénéficiaires. Tous en sont devenus bénéficiaires à T1.</a:t>
            </a:r>
          </a:p>
          <a:p>
            <a:r>
              <a:rPr lang="fr-FR" sz="1400" dirty="0"/>
              <a:t>Il y a également plus de ménages qui perçoivent des aides au paiement des factures à T1</a:t>
            </a:r>
          </a:p>
          <a:p>
            <a:r>
              <a:rPr lang="fr-FR" sz="1400" dirty="0"/>
              <a:t>Malgré une faible mobilisation déclarée (6/21 ménages ont entrepris des démarches), les ménages semblent tout de même avoir eu accès à de nouvelles aides entre la visite et l’enquête</a:t>
            </a:r>
          </a:p>
        </p:txBody>
      </p:sp>
      <p:sp>
        <p:nvSpPr>
          <p:cNvPr id="21" name="ZoneTexte 20">
            <a:extLst>
              <a:ext uri="{FF2B5EF4-FFF2-40B4-BE49-F238E27FC236}">
                <a16:creationId xmlns:a16="http://schemas.microsoft.com/office/drawing/2014/main" xmlns="" id="{DA9D2D50-2922-4DF4-8810-C88EEF9E0A47}"/>
              </a:ext>
            </a:extLst>
          </p:cNvPr>
          <p:cNvSpPr txBox="1"/>
          <p:nvPr/>
        </p:nvSpPr>
        <p:spPr>
          <a:xfrm>
            <a:off x="2079625" y="6130196"/>
            <a:ext cx="444352" cy="230832"/>
          </a:xfrm>
          <a:prstGeom prst="rect">
            <a:avLst/>
          </a:prstGeom>
          <a:solidFill>
            <a:schemeClr val="bg1">
              <a:lumMod val="95000"/>
            </a:schemeClr>
          </a:solidFill>
        </p:spPr>
        <p:txBody>
          <a:bodyPr wrap="none" rtlCol="0">
            <a:spAutoFit/>
          </a:bodyPr>
          <a:lstStyle/>
          <a:p>
            <a:r>
              <a:rPr lang="fr-FR" dirty="0"/>
              <a:t>n=27</a:t>
            </a:r>
          </a:p>
        </p:txBody>
      </p:sp>
      <p:sp>
        <p:nvSpPr>
          <p:cNvPr id="17" name="ZoneTexte 16">
            <a:extLst>
              <a:ext uri="{FF2B5EF4-FFF2-40B4-BE49-F238E27FC236}">
                <a16:creationId xmlns:a16="http://schemas.microsoft.com/office/drawing/2014/main" xmlns="" id="{BF217C5B-32B0-4258-A0DE-815A291EDD1B}"/>
              </a:ext>
            </a:extLst>
          </p:cNvPr>
          <p:cNvSpPr txBox="1"/>
          <p:nvPr/>
        </p:nvSpPr>
        <p:spPr>
          <a:xfrm>
            <a:off x="7099300" y="6130196"/>
            <a:ext cx="444352" cy="230832"/>
          </a:xfrm>
          <a:prstGeom prst="rect">
            <a:avLst/>
          </a:prstGeom>
          <a:solidFill>
            <a:schemeClr val="bg1">
              <a:lumMod val="95000"/>
            </a:schemeClr>
          </a:solidFill>
        </p:spPr>
        <p:txBody>
          <a:bodyPr wrap="none" rtlCol="0">
            <a:spAutoFit/>
          </a:bodyPr>
          <a:lstStyle/>
          <a:p>
            <a:r>
              <a:rPr lang="fr-FR" dirty="0"/>
              <a:t>n=23</a:t>
            </a:r>
          </a:p>
        </p:txBody>
      </p:sp>
      <p:graphicFrame>
        <p:nvGraphicFramePr>
          <p:cNvPr id="18" name="Graphique 17">
            <a:extLst>
              <a:ext uri="{FF2B5EF4-FFF2-40B4-BE49-F238E27FC236}">
                <a16:creationId xmlns:a16="http://schemas.microsoft.com/office/drawing/2014/main" xmlns="" id="{CD7B3F15-F944-447C-B63B-229BF38DAA35}"/>
              </a:ext>
            </a:extLst>
          </p:cNvPr>
          <p:cNvGraphicFramePr>
            <a:graphicFrameLocks/>
          </p:cNvGraphicFramePr>
          <p:nvPr>
            <p:extLst>
              <p:ext uri="{D42A27DB-BD31-4B8C-83A1-F6EECF244321}">
                <p14:modId xmlns:p14="http://schemas.microsoft.com/office/powerpoint/2010/main" val="3178274039"/>
              </p:ext>
            </p:extLst>
          </p:nvPr>
        </p:nvGraphicFramePr>
        <p:xfrm>
          <a:off x="5417590" y="3158459"/>
          <a:ext cx="4199235" cy="294681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9" name="Graphique 28">
            <a:extLst>
              <a:ext uri="{FF2B5EF4-FFF2-40B4-BE49-F238E27FC236}">
                <a16:creationId xmlns:a16="http://schemas.microsoft.com/office/drawing/2014/main" xmlns="" id="{305E083A-0018-4610-8A9F-90B6FDB926B1}"/>
              </a:ext>
            </a:extLst>
          </p:cNvPr>
          <p:cNvGraphicFramePr>
            <a:graphicFrameLocks/>
          </p:cNvGraphicFramePr>
          <p:nvPr>
            <p:extLst>
              <p:ext uri="{D42A27DB-BD31-4B8C-83A1-F6EECF244321}">
                <p14:modId xmlns:p14="http://schemas.microsoft.com/office/powerpoint/2010/main" val="92529480"/>
              </p:ext>
            </p:extLst>
          </p:nvPr>
        </p:nvGraphicFramePr>
        <p:xfrm>
          <a:off x="923925" y="3158460"/>
          <a:ext cx="3203013" cy="2865888"/>
        </p:xfrm>
        <a:graphic>
          <a:graphicData uri="http://schemas.openxmlformats.org/drawingml/2006/chart">
            <c:chart xmlns:c="http://schemas.openxmlformats.org/drawingml/2006/chart" xmlns:r="http://schemas.openxmlformats.org/officeDocument/2006/relationships" r:id="rId5"/>
          </a:graphicData>
        </a:graphic>
      </p:graphicFrame>
      <p:sp>
        <p:nvSpPr>
          <p:cNvPr id="7" name="Rectangle 6">
            <a:extLst>
              <a:ext uri="{FF2B5EF4-FFF2-40B4-BE49-F238E27FC236}">
                <a16:creationId xmlns:a16="http://schemas.microsoft.com/office/drawing/2014/main" xmlns="" id="{A90AD9AC-7B74-4377-84AB-2614224F4D3D}"/>
              </a:ext>
            </a:extLst>
          </p:cNvPr>
          <p:cNvSpPr/>
          <p:nvPr/>
        </p:nvSpPr>
        <p:spPr>
          <a:xfrm>
            <a:off x="495000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Ecogestes</a:t>
            </a:r>
          </a:p>
        </p:txBody>
      </p:sp>
      <p:sp>
        <p:nvSpPr>
          <p:cNvPr id="8" name="Rectangle 7">
            <a:extLst>
              <a:ext uri="{FF2B5EF4-FFF2-40B4-BE49-F238E27FC236}">
                <a16:creationId xmlns:a16="http://schemas.microsoft.com/office/drawing/2014/main" xmlns="" id="{CD250EA3-BC10-4D0E-8E30-32A8F1254B6E}"/>
              </a:ext>
            </a:extLst>
          </p:cNvPr>
          <p:cNvSpPr/>
          <p:nvPr/>
        </p:nvSpPr>
        <p:spPr>
          <a:xfrm>
            <a:off x="660000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Equipements</a:t>
            </a:r>
          </a:p>
        </p:txBody>
      </p:sp>
      <p:sp>
        <p:nvSpPr>
          <p:cNvPr id="9" name="Rectangle 8">
            <a:extLst>
              <a:ext uri="{FF2B5EF4-FFF2-40B4-BE49-F238E27FC236}">
                <a16:creationId xmlns:a16="http://schemas.microsoft.com/office/drawing/2014/main" xmlns="" id="{17CEA6B2-3282-4659-B0D7-93C4788D96ED}"/>
              </a:ext>
            </a:extLst>
          </p:cNvPr>
          <p:cNvSpPr/>
          <p:nvPr/>
        </p:nvSpPr>
        <p:spPr>
          <a:xfrm>
            <a:off x="825000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Factures</a:t>
            </a:r>
          </a:p>
        </p:txBody>
      </p:sp>
      <p:sp>
        <p:nvSpPr>
          <p:cNvPr id="10" name="Rectangle 9">
            <a:extLst>
              <a:ext uri="{FF2B5EF4-FFF2-40B4-BE49-F238E27FC236}">
                <a16:creationId xmlns:a16="http://schemas.microsoft.com/office/drawing/2014/main" xmlns="" id="{4D694D84-E1FA-4AA8-AB68-40B904876661}"/>
              </a:ext>
            </a:extLst>
          </p:cNvPr>
          <p:cNvSpPr/>
          <p:nvPr/>
        </p:nvSpPr>
        <p:spPr>
          <a:xfrm>
            <a:off x="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Demande </a:t>
            </a:r>
            <a:r>
              <a:rPr lang="fr-FR" sz="1200" dirty="0" err="1">
                <a:solidFill>
                  <a:schemeClr val="bg1"/>
                </a:solidFill>
              </a:rPr>
              <a:t>accpt</a:t>
            </a:r>
            <a:endParaRPr lang="fr-FR" sz="1200" dirty="0">
              <a:solidFill>
                <a:schemeClr val="bg1"/>
              </a:solidFill>
            </a:endParaRPr>
          </a:p>
        </p:txBody>
      </p:sp>
      <p:sp>
        <p:nvSpPr>
          <p:cNvPr id="11" name="Rectangle 10">
            <a:extLst>
              <a:ext uri="{FF2B5EF4-FFF2-40B4-BE49-F238E27FC236}">
                <a16:creationId xmlns:a16="http://schemas.microsoft.com/office/drawing/2014/main" xmlns="" id="{D7584966-8634-4E55-90BF-3902F3D0311B}"/>
              </a:ext>
            </a:extLst>
          </p:cNvPr>
          <p:cNvSpPr/>
          <p:nvPr/>
        </p:nvSpPr>
        <p:spPr>
          <a:xfrm>
            <a:off x="1650000" y="0"/>
            <a:ext cx="1656000" cy="180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lang="fr-FR" sz="1200" dirty="0">
                <a:solidFill>
                  <a:schemeClr val="bg1"/>
                </a:solidFill>
              </a:rPr>
              <a:t>Démarche éco</a:t>
            </a:r>
          </a:p>
        </p:txBody>
      </p:sp>
      <p:sp>
        <p:nvSpPr>
          <p:cNvPr id="12" name="Rectangle 11">
            <a:extLst>
              <a:ext uri="{FF2B5EF4-FFF2-40B4-BE49-F238E27FC236}">
                <a16:creationId xmlns:a16="http://schemas.microsoft.com/office/drawing/2014/main" xmlns="" id="{B16F6D56-DFA6-4680-B6A1-4079C0D14980}"/>
              </a:ext>
            </a:extLst>
          </p:cNvPr>
          <p:cNvSpPr/>
          <p:nvPr/>
        </p:nvSpPr>
        <p:spPr>
          <a:xfrm>
            <a:off x="330000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Travaux</a:t>
            </a:r>
          </a:p>
        </p:txBody>
      </p:sp>
    </p:spTree>
    <p:extLst>
      <p:ext uri="{BB962C8B-B14F-4D97-AF65-F5344CB8AC3E}">
        <p14:creationId xmlns:p14="http://schemas.microsoft.com/office/powerpoint/2010/main" val="12508355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a:extLst>
              <a:ext uri="{FF2B5EF4-FFF2-40B4-BE49-F238E27FC236}">
                <a16:creationId xmlns:a16="http://schemas.microsoft.com/office/drawing/2014/main" xmlns="" id="{50E1A707-F2A4-4EA2-81CE-A90A9B2D8A88}"/>
              </a:ext>
            </a:extLst>
          </p:cNvPr>
          <p:cNvSpPr>
            <a:spLocks noGrp="1"/>
          </p:cNvSpPr>
          <p:nvPr>
            <p:ph type="sldNum" sz="quarter" idx="16"/>
          </p:nvPr>
        </p:nvSpPr>
        <p:spPr/>
        <p:txBody>
          <a:bodyPr/>
          <a:lstStyle/>
          <a:p>
            <a:fld id="{FCEE2C88-6C8F-484D-AF69-578F576B1F44}" type="slidenum">
              <a:rPr lang="en-US" smtClean="0"/>
              <a:pPr/>
              <a:t>14</a:t>
            </a:fld>
            <a:endParaRPr lang="en-US" dirty="0"/>
          </a:p>
        </p:txBody>
      </p:sp>
      <p:sp>
        <p:nvSpPr>
          <p:cNvPr id="7" name="Titre 3">
            <a:extLst>
              <a:ext uri="{FF2B5EF4-FFF2-40B4-BE49-F238E27FC236}">
                <a16:creationId xmlns:a16="http://schemas.microsoft.com/office/drawing/2014/main" xmlns="" id="{D0687645-1AA5-4F74-A5F1-8741DFE0A8E6}"/>
              </a:ext>
            </a:extLst>
          </p:cNvPr>
          <p:cNvSpPr>
            <a:spLocks noGrp="1"/>
          </p:cNvSpPr>
          <p:nvPr>
            <p:ph type="title"/>
          </p:nvPr>
        </p:nvSpPr>
        <p:spPr>
          <a:xfrm>
            <a:off x="495300" y="188186"/>
            <a:ext cx="8915400" cy="857704"/>
          </a:xfrm>
        </p:spPr>
        <p:txBody>
          <a:bodyPr>
            <a:noAutofit/>
          </a:bodyPr>
          <a:lstStyle/>
          <a:p>
            <a:r>
              <a:rPr lang="fr-FR" sz="2400" dirty="0"/>
              <a:t>Des travaux sont en cours ou ont été réalisés chez 11 ménages sur 27 depuis la visite</a:t>
            </a:r>
          </a:p>
        </p:txBody>
      </p:sp>
      <p:sp>
        <p:nvSpPr>
          <p:cNvPr id="8" name="Espace réservé du texte 4">
            <a:extLst>
              <a:ext uri="{FF2B5EF4-FFF2-40B4-BE49-F238E27FC236}">
                <a16:creationId xmlns:a16="http://schemas.microsoft.com/office/drawing/2014/main" xmlns="" id="{6475EAED-A304-4B4B-BB4D-9C3603F34ECF}"/>
              </a:ext>
            </a:extLst>
          </p:cNvPr>
          <p:cNvSpPr>
            <a:spLocks noGrp="1"/>
          </p:cNvSpPr>
          <p:nvPr>
            <p:ph type="body" sz="quarter" idx="13"/>
          </p:nvPr>
        </p:nvSpPr>
        <p:spPr>
          <a:xfrm>
            <a:off x="495300" y="1138172"/>
            <a:ext cx="8915400" cy="1899593"/>
          </a:xfrm>
        </p:spPr>
        <p:txBody>
          <a:bodyPr/>
          <a:lstStyle/>
          <a:p>
            <a:r>
              <a:rPr lang="fr-FR" sz="1400" dirty="0"/>
              <a:t>Ces travaux sont réalisés principalement par des locataires du parc social et concernent principalement le changement de fenêtres et l’isolation des murs et de la toiture</a:t>
            </a:r>
          </a:p>
          <a:p>
            <a:r>
              <a:rPr lang="fr-FR" sz="1400" dirty="0"/>
              <a:t>Ceux qui n’ont pas effectué de travaux évoquent principalement le fait que ces travaux étaient trop cher ou bien qu’ils n’étaient pas nécessaires</a:t>
            </a:r>
          </a:p>
          <a:p>
            <a:r>
              <a:rPr lang="fr-FR" sz="1400" dirty="0"/>
              <a:t>Tous les ménages qui ont effectué des travaux en sont satisfaits</a:t>
            </a:r>
          </a:p>
          <a:p>
            <a:pPr lvl="1"/>
            <a:r>
              <a:rPr lang="fr-FR" sz="1200" dirty="0"/>
              <a:t>Ils sont 7 sur 11 à déclarer que la visite les a aidés à prendre la décision de faire ces travaux. Néanmoins, au vu de l’ampleur des travaux, il est possible que la visite soit un déclencheur indirect de ces travaux.</a:t>
            </a:r>
          </a:p>
          <a:p>
            <a:pPr lvl="1"/>
            <a:r>
              <a:rPr lang="fr-FR" sz="1200" dirty="0"/>
              <a:t>Un seul avait reçu la préconisation de faire des travaux lors de la visite, ce qu’il a fait</a:t>
            </a:r>
          </a:p>
        </p:txBody>
      </p:sp>
      <p:sp>
        <p:nvSpPr>
          <p:cNvPr id="18" name="ZoneTexte 17">
            <a:extLst>
              <a:ext uri="{FF2B5EF4-FFF2-40B4-BE49-F238E27FC236}">
                <a16:creationId xmlns:a16="http://schemas.microsoft.com/office/drawing/2014/main" xmlns="" id="{1AE25CD5-E16F-4DD4-B875-E033314711EE}"/>
              </a:ext>
            </a:extLst>
          </p:cNvPr>
          <p:cNvSpPr txBox="1"/>
          <p:nvPr/>
        </p:nvSpPr>
        <p:spPr>
          <a:xfrm>
            <a:off x="4730823" y="6289157"/>
            <a:ext cx="444352" cy="230832"/>
          </a:xfrm>
          <a:prstGeom prst="rect">
            <a:avLst/>
          </a:prstGeom>
          <a:solidFill>
            <a:schemeClr val="bg1">
              <a:lumMod val="95000"/>
            </a:schemeClr>
          </a:solidFill>
        </p:spPr>
        <p:txBody>
          <a:bodyPr wrap="none" rtlCol="0">
            <a:spAutoFit/>
          </a:bodyPr>
          <a:lstStyle/>
          <a:p>
            <a:r>
              <a:rPr lang="fr-FR" dirty="0"/>
              <a:t>n=27</a:t>
            </a:r>
          </a:p>
        </p:txBody>
      </p:sp>
      <p:graphicFrame>
        <p:nvGraphicFramePr>
          <p:cNvPr id="21" name="Graphique 20">
            <a:extLst>
              <a:ext uri="{FF2B5EF4-FFF2-40B4-BE49-F238E27FC236}">
                <a16:creationId xmlns:a16="http://schemas.microsoft.com/office/drawing/2014/main" xmlns="" id="{9353D733-8D1A-40DD-877B-880A2C35E656}"/>
              </a:ext>
            </a:extLst>
          </p:cNvPr>
          <p:cNvGraphicFramePr>
            <a:graphicFrameLocks/>
          </p:cNvGraphicFramePr>
          <p:nvPr>
            <p:extLst>
              <p:ext uri="{D42A27DB-BD31-4B8C-83A1-F6EECF244321}">
                <p14:modId xmlns:p14="http://schemas.microsoft.com/office/powerpoint/2010/main" val="3572503404"/>
              </p:ext>
            </p:extLst>
          </p:nvPr>
        </p:nvGraphicFramePr>
        <p:xfrm>
          <a:off x="3375198" y="3231840"/>
          <a:ext cx="3149603" cy="3172733"/>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2">
            <a:extLst>
              <a:ext uri="{FF2B5EF4-FFF2-40B4-BE49-F238E27FC236}">
                <a16:creationId xmlns:a16="http://schemas.microsoft.com/office/drawing/2014/main" xmlns="" id="{88101806-EAA7-45F7-8098-2BEBCD599A1E}"/>
              </a:ext>
            </a:extLst>
          </p:cNvPr>
          <p:cNvSpPr/>
          <p:nvPr/>
        </p:nvSpPr>
        <p:spPr>
          <a:xfrm>
            <a:off x="495000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Ecogestes</a:t>
            </a:r>
          </a:p>
        </p:txBody>
      </p:sp>
      <p:sp>
        <p:nvSpPr>
          <p:cNvPr id="16" name="Rectangle 15">
            <a:extLst>
              <a:ext uri="{FF2B5EF4-FFF2-40B4-BE49-F238E27FC236}">
                <a16:creationId xmlns:a16="http://schemas.microsoft.com/office/drawing/2014/main" xmlns="" id="{DD93B6FF-A872-4139-AB3C-FDC78FE77F75}"/>
              </a:ext>
            </a:extLst>
          </p:cNvPr>
          <p:cNvSpPr/>
          <p:nvPr/>
        </p:nvSpPr>
        <p:spPr>
          <a:xfrm>
            <a:off x="660000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Equipements</a:t>
            </a:r>
          </a:p>
        </p:txBody>
      </p:sp>
      <p:sp>
        <p:nvSpPr>
          <p:cNvPr id="17" name="Rectangle 16">
            <a:extLst>
              <a:ext uri="{FF2B5EF4-FFF2-40B4-BE49-F238E27FC236}">
                <a16:creationId xmlns:a16="http://schemas.microsoft.com/office/drawing/2014/main" xmlns="" id="{32536583-94DC-45CD-BD77-09EDA5D28886}"/>
              </a:ext>
            </a:extLst>
          </p:cNvPr>
          <p:cNvSpPr/>
          <p:nvPr/>
        </p:nvSpPr>
        <p:spPr>
          <a:xfrm>
            <a:off x="825000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Factures</a:t>
            </a:r>
          </a:p>
        </p:txBody>
      </p:sp>
      <p:sp>
        <p:nvSpPr>
          <p:cNvPr id="26" name="Rectangle 25">
            <a:extLst>
              <a:ext uri="{FF2B5EF4-FFF2-40B4-BE49-F238E27FC236}">
                <a16:creationId xmlns:a16="http://schemas.microsoft.com/office/drawing/2014/main" xmlns="" id="{41C7302F-DDB3-4F18-A698-2C13CE8EACC2}"/>
              </a:ext>
            </a:extLst>
          </p:cNvPr>
          <p:cNvSpPr/>
          <p:nvPr/>
        </p:nvSpPr>
        <p:spPr>
          <a:xfrm>
            <a:off x="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Demande </a:t>
            </a:r>
            <a:r>
              <a:rPr lang="fr-FR" sz="1200" dirty="0" err="1">
                <a:solidFill>
                  <a:schemeClr val="bg1"/>
                </a:solidFill>
              </a:rPr>
              <a:t>accpt</a:t>
            </a:r>
            <a:endParaRPr lang="fr-FR" sz="1200" dirty="0">
              <a:solidFill>
                <a:schemeClr val="bg1"/>
              </a:solidFill>
            </a:endParaRPr>
          </a:p>
        </p:txBody>
      </p:sp>
      <p:sp>
        <p:nvSpPr>
          <p:cNvPr id="28" name="Rectangle 27">
            <a:extLst>
              <a:ext uri="{FF2B5EF4-FFF2-40B4-BE49-F238E27FC236}">
                <a16:creationId xmlns:a16="http://schemas.microsoft.com/office/drawing/2014/main" xmlns="" id="{C375C3F0-2D81-4942-BD7F-BC5F5629DB03}"/>
              </a:ext>
            </a:extLst>
          </p:cNvPr>
          <p:cNvSpPr/>
          <p:nvPr/>
        </p:nvSpPr>
        <p:spPr>
          <a:xfrm>
            <a:off x="165000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Démarche éco</a:t>
            </a:r>
          </a:p>
        </p:txBody>
      </p:sp>
      <p:sp>
        <p:nvSpPr>
          <p:cNvPr id="30" name="Rectangle 29">
            <a:extLst>
              <a:ext uri="{FF2B5EF4-FFF2-40B4-BE49-F238E27FC236}">
                <a16:creationId xmlns:a16="http://schemas.microsoft.com/office/drawing/2014/main" xmlns="" id="{E713554D-26B3-4B9B-BD56-71D2B0D35D6E}"/>
              </a:ext>
            </a:extLst>
          </p:cNvPr>
          <p:cNvSpPr/>
          <p:nvPr/>
        </p:nvSpPr>
        <p:spPr>
          <a:xfrm>
            <a:off x="3300000" y="0"/>
            <a:ext cx="1656000" cy="180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lang="fr-FR" sz="1200" dirty="0">
                <a:solidFill>
                  <a:schemeClr val="bg1"/>
                </a:solidFill>
              </a:rPr>
              <a:t>Travaux</a:t>
            </a:r>
          </a:p>
        </p:txBody>
      </p:sp>
    </p:spTree>
    <p:extLst>
      <p:ext uri="{BB962C8B-B14F-4D97-AF65-F5344CB8AC3E}">
        <p14:creationId xmlns:p14="http://schemas.microsoft.com/office/powerpoint/2010/main" val="39576592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a:extLst>
              <a:ext uri="{FF2B5EF4-FFF2-40B4-BE49-F238E27FC236}">
                <a16:creationId xmlns:a16="http://schemas.microsoft.com/office/drawing/2014/main" xmlns="" id="{79E72DDB-E6F2-4949-BB83-9D00CC4ACCE9}"/>
              </a:ext>
            </a:extLst>
          </p:cNvPr>
          <p:cNvSpPr>
            <a:spLocks noGrp="1"/>
          </p:cNvSpPr>
          <p:nvPr>
            <p:ph type="sldNum" sz="quarter" idx="16"/>
          </p:nvPr>
        </p:nvSpPr>
        <p:spPr/>
        <p:txBody>
          <a:bodyPr/>
          <a:lstStyle/>
          <a:p>
            <a:fld id="{FCEE2C88-6C8F-484D-AF69-578F576B1F44}" type="slidenum">
              <a:rPr lang="en-US" smtClean="0"/>
              <a:pPr/>
              <a:t>15</a:t>
            </a:fld>
            <a:endParaRPr lang="en-US" dirty="0"/>
          </a:p>
        </p:txBody>
      </p:sp>
      <p:sp>
        <p:nvSpPr>
          <p:cNvPr id="7" name="Espace réservé du texte 4">
            <a:extLst>
              <a:ext uri="{FF2B5EF4-FFF2-40B4-BE49-F238E27FC236}">
                <a16:creationId xmlns:a16="http://schemas.microsoft.com/office/drawing/2014/main" xmlns="" id="{79DE5374-7BCA-4A20-96FD-9EFA6170E74D}"/>
              </a:ext>
            </a:extLst>
          </p:cNvPr>
          <p:cNvSpPr>
            <a:spLocks noGrp="1"/>
          </p:cNvSpPr>
          <p:nvPr>
            <p:ph type="body" sz="quarter" idx="13"/>
          </p:nvPr>
        </p:nvSpPr>
        <p:spPr>
          <a:xfrm>
            <a:off x="495300" y="878308"/>
            <a:ext cx="8915400" cy="1388684"/>
          </a:xfrm>
        </p:spPr>
        <p:txBody>
          <a:bodyPr/>
          <a:lstStyle/>
          <a:p>
            <a:r>
              <a:rPr lang="fr-FR" sz="1400" dirty="0"/>
              <a:t>Tous les ménages se souviennent d’au moins un écogeste appris lors de la visite </a:t>
            </a:r>
          </a:p>
          <a:p>
            <a:r>
              <a:rPr lang="fr-FR" sz="1400" dirty="0"/>
              <a:t>Les écogestes les plus adoptés semblent être d’aérer et de baisser la température pendant les absences</a:t>
            </a:r>
          </a:p>
          <a:p>
            <a:pPr lvl="1"/>
            <a:r>
              <a:rPr lang="fr-FR" sz="1200" dirty="0"/>
              <a:t>Cette question de l’adoption systématique est posée à un panel réduit de répondant qui avaient encore un peu de temps à la fin du questionnaire. Les non-réponses ont été considérées comme une non-application systématique du geste</a:t>
            </a:r>
          </a:p>
        </p:txBody>
      </p:sp>
      <p:sp>
        <p:nvSpPr>
          <p:cNvPr id="8" name="Titre 3">
            <a:extLst>
              <a:ext uri="{FF2B5EF4-FFF2-40B4-BE49-F238E27FC236}">
                <a16:creationId xmlns:a16="http://schemas.microsoft.com/office/drawing/2014/main" xmlns="" id="{FB8BD838-69A5-41B5-848A-5104C867EF24}"/>
              </a:ext>
            </a:extLst>
          </p:cNvPr>
          <p:cNvSpPr>
            <a:spLocks noGrp="1"/>
          </p:cNvSpPr>
          <p:nvPr>
            <p:ph type="title"/>
          </p:nvPr>
        </p:nvSpPr>
        <p:spPr>
          <a:xfrm>
            <a:off x="495300" y="161364"/>
            <a:ext cx="8915400" cy="742786"/>
          </a:xfrm>
        </p:spPr>
        <p:txBody>
          <a:bodyPr>
            <a:normAutofit fontScale="90000"/>
          </a:bodyPr>
          <a:lstStyle/>
          <a:p>
            <a:r>
              <a:rPr lang="fr-FR" sz="2400" dirty="0"/>
              <a:t>Les ménages intègrent quelques écogestes et évoluent un peu dans leurs pratiques</a:t>
            </a:r>
          </a:p>
        </p:txBody>
      </p:sp>
      <p:sp>
        <p:nvSpPr>
          <p:cNvPr id="17" name="ZoneTexte 16">
            <a:extLst>
              <a:ext uri="{FF2B5EF4-FFF2-40B4-BE49-F238E27FC236}">
                <a16:creationId xmlns:a16="http://schemas.microsoft.com/office/drawing/2014/main" xmlns="" id="{F960B7AB-28B5-4B96-BFFC-BF984786C60E}"/>
              </a:ext>
            </a:extLst>
          </p:cNvPr>
          <p:cNvSpPr txBox="1"/>
          <p:nvPr/>
        </p:nvSpPr>
        <p:spPr>
          <a:xfrm rot="16200000">
            <a:off x="-574781" y="4343855"/>
            <a:ext cx="4334954" cy="276999"/>
          </a:xfrm>
          <a:prstGeom prst="rect">
            <a:avLst/>
          </a:prstGeom>
          <a:noFill/>
        </p:spPr>
        <p:txBody>
          <a:bodyPr wrap="square" rtlCol="0">
            <a:spAutoFit/>
          </a:bodyPr>
          <a:lstStyle/>
          <a:p>
            <a:pPr algn="ctr"/>
            <a:r>
              <a:rPr lang="fr-FR" sz="1200" b="1" dirty="0"/>
              <a:t>Ecogeste</a:t>
            </a:r>
          </a:p>
        </p:txBody>
      </p:sp>
      <p:sp>
        <p:nvSpPr>
          <p:cNvPr id="18" name="ZoneTexte 17">
            <a:extLst>
              <a:ext uri="{FF2B5EF4-FFF2-40B4-BE49-F238E27FC236}">
                <a16:creationId xmlns:a16="http://schemas.microsoft.com/office/drawing/2014/main" xmlns="" id="{89B63648-33FD-42C8-8511-05EDEC1587ED}"/>
              </a:ext>
            </a:extLst>
          </p:cNvPr>
          <p:cNvSpPr txBox="1"/>
          <p:nvPr/>
        </p:nvSpPr>
        <p:spPr>
          <a:xfrm rot="16200000">
            <a:off x="5613593" y="4320690"/>
            <a:ext cx="2533576" cy="276999"/>
          </a:xfrm>
          <a:prstGeom prst="rect">
            <a:avLst/>
          </a:prstGeom>
          <a:noFill/>
        </p:spPr>
        <p:txBody>
          <a:bodyPr wrap="square" rtlCol="0">
            <a:spAutoFit/>
          </a:bodyPr>
          <a:lstStyle/>
          <a:p>
            <a:pPr algn="ctr"/>
            <a:r>
              <a:rPr lang="fr-FR" sz="1200" b="1" dirty="0">
                <a:solidFill>
                  <a:schemeClr val="accent6"/>
                </a:solidFill>
              </a:rPr>
              <a:t>Application systématique à T1</a:t>
            </a:r>
          </a:p>
        </p:txBody>
      </p:sp>
      <p:grpSp>
        <p:nvGrpSpPr>
          <p:cNvPr id="48" name="Groupe 47">
            <a:extLst>
              <a:ext uri="{FF2B5EF4-FFF2-40B4-BE49-F238E27FC236}">
                <a16:creationId xmlns:a16="http://schemas.microsoft.com/office/drawing/2014/main" xmlns="" id="{9BD926C4-3ADD-454B-9E5B-4AF43F132CC5}"/>
              </a:ext>
            </a:extLst>
          </p:cNvPr>
          <p:cNvGrpSpPr/>
          <p:nvPr/>
        </p:nvGrpSpPr>
        <p:grpSpPr>
          <a:xfrm>
            <a:off x="1895847" y="4654037"/>
            <a:ext cx="6942286" cy="396000"/>
            <a:chOff x="1913541" y="3295632"/>
            <a:chExt cx="6942286" cy="432466"/>
          </a:xfrm>
        </p:grpSpPr>
        <p:sp>
          <p:nvSpPr>
            <p:cNvPr id="9" name="Rectangle : coins arrondis 8">
              <a:extLst>
                <a:ext uri="{FF2B5EF4-FFF2-40B4-BE49-F238E27FC236}">
                  <a16:creationId xmlns:a16="http://schemas.microsoft.com/office/drawing/2014/main" xmlns="" id="{8928CA53-16B9-44F4-8D71-8D9AA44B19FC}"/>
                </a:ext>
              </a:extLst>
            </p:cNvPr>
            <p:cNvSpPr/>
            <p:nvPr/>
          </p:nvSpPr>
          <p:spPr>
            <a:xfrm>
              <a:off x="1913541" y="3299451"/>
              <a:ext cx="2062662" cy="428647"/>
            </a:xfrm>
            <a:prstGeom prst="round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fr-FR" sz="1200" b="1" dirty="0">
                  <a:solidFill>
                    <a:schemeClr val="tx1"/>
                  </a:solidFill>
                </a:rPr>
                <a:t>Baisser la température de 1°C</a:t>
              </a:r>
            </a:p>
          </p:txBody>
        </p:sp>
        <p:sp>
          <p:nvSpPr>
            <p:cNvPr id="20" name="Rectangle : coins arrondis 19">
              <a:extLst>
                <a:ext uri="{FF2B5EF4-FFF2-40B4-BE49-F238E27FC236}">
                  <a16:creationId xmlns:a16="http://schemas.microsoft.com/office/drawing/2014/main" xmlns="" id="{EF561A27-CE32-4C30-AB57-F275BEFC35B0}"/>
                </a:ext>
              </a:extLst>
            </p:cNvPr>
            <p:cNvSpPr/>
            <p:nvPr/>
          </p:nvSpPr>
          <p:spPr>
            <a:xfrm>
              <a:off x="7199827" y="3295632"/>
              <a:ext cx="1656000" cy="428647"/>
            </a:xfrm>
            <a:prstGeom prst="roundRect">
              <a:avLst/>
            </a:prstGeom>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b="1" dirty="0">
                  <a:solidFill>
                    <a:schemeClr val="tx1"/>
                  </a:solidFill>
                </a:rPr>
                <a:t>9/20</a:t>
              </a:r>
            </a:p>
          </p:txBody>
        </p:sp>
        <p:sp>
          <p:nvSpPr>
            <p:cNvPr id="21" name="Rectangle : coins arrondis 20">
              <a:extLst>
                <a:ext uri="{FF2B5EF4-FFF2-40B4-BE49-F238E27FC236}">
                  <a16:creationId xmlns:a16="http://schemas.microsoft.com/office/drawing/2014/main" xmlns="" id="{5D12153A-1C9E-4C7D-B836-1633044B0D9C}"/>
                </a:ext>
              </a:extLst>
            </p:cNvPr>
            <p:cNvSpPr/>
            <p:nvPr/>
          </p:nvSpPr>
          <p:spPr>
            <a:xfrm>
              <a:off x="4791770" y="3299451"/>
              <a:ext cx="1656357" cy="428647"/>
            </a:xfrm>
            <a:prstGeom prst="roundRect">
              <a:avLst/>
            </a:prstGeom>
            <a:solidFill>
              <a:schemeClr val="accent4">
                <a:lumMod val="20000"/>
                <a:lumOff val="80000"/>
              </a:schemeClr>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b="1" dirty="0">
                  <a:solidFill>
                    <a:schemeClr val="tx1"/>
                  </a:solidFill>
                </a:rPr>
                <a:t>14/27</a:t>
              </a:r>
            </a:p>
          </p:txBody>
        </p:sp>
      </p:grpSp>
      <p:grpSp>
        <p:nvGrpSpPr>
          <p:cNvPr id="2" name="Groupe 1">
            <a:extLst>
              <a:ext uri="{FF2B5EF4-FFF2-40B4-BE49-F238E27FC236}">
                <a16:creationId xmlns:a16="http://schemas.microsoft.com/office/drawing/2014/main" xmlns="" id="{80647BB0-8BFA-421A-95E4-CDF7E963E4F0}"/>
              </a:ext>
            </a:extLst>
          </p:cNvPr>
          <p:cNvGrpSpPr/>
          <p:nvPr/>
        </p:nvGrpSpPr>
        <p:grpSpPr>
          <a:xfrm>
            <a:off x="1895847" y="2255487"/>
            <a:ext cx="6942286" cy="396000"/>
            <a:chOff x="1913541" y="2808040"/>
            <a:chExt cx="6942286" cy="432466"/>
          </a:xfrm>
        </p:grpSpPr>
        <p:sp>
          <p:nvSpPr>
            <p:cNvPr id="11" name="Rectangle : coins arrondis 10">
              <a:extLst>
                <a:ext uri="{FF2B5EF4-FFF2-40B4-BE49-F238E27FC236}">
                  <a16:creationId xmlns:a16="http://schemas.microsoft.com/office/drawing/2014/main" xmlns="" id="{B7CF7FEA-7522-439C-B96E-67D2A7D52C62}"/>
                </a:ext>
              </a:extLst>
            </p:cNvPr>
            <p:cNvSpPr/>
            <p:nvPr/>
          </p:nvSpPr>
          <p:spPr>
            <a:xfrm>
              <a:off x="1913541" y="2811859"/>
              <a:ext cx="2062662" cy="428647"/>
            </a:xfrm>
            <a:prstGeom prst="round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fr-FR" sz="1200" b="1" dirty="0">
                  <a:solidFill>
                    <a:schemeClr val="tx1"/>
                  </a:solidFill>
                </a:rPr>
                <a:t>Aérer 5 minutes par jour</a:t>
              </a:r>
            </a:p>
          </p:txBody>
        </p:sp>
        <p:sp>
          <p:nvSpPr>
            <p:cNvPr id="13" name="Rectangle : coins arrondis 12">
              <a:extLst>
                <a:ext uri="{FF2B5EF4-FFF2-40B4-BE49-F238E27FC236}">
                  <a16:creationId xmlns:a16="http://schemas.microsoft.com/office/drawing/2014/main" xmlns="" id="{FF869DB0-C1EE-4C72-A0BD-F447651D40A9}"/>
                </a:ext>
              </a:extLst>
            </p:cNvPr>
            <p:cNvSpPr/>
            <p:nvPr/>
          </p:nvSpPr>
          <p:spPr>
            <a:xfrm>
              <a:off x="7199827" y="2808040"/>
              <a:ext cx="1656000" cy="428647"/>
            </a:xfrm>
            <a:prstGeom prst="roundRect">
              <a:avLst/>
            </a:prstGeom>
            <a:solidFill>
              <a:schemeClr val="accent6">
                <a:lumMod val="60000"/>
                <a:lumOff val="40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b="1" dirty="0">
                  <a:solidFill>
                    <a:schemeClr val="tx1"/>
                  </a:solidFill>
                </a:rPr>
                <a:t>18/20</a:t>
              </a:r>
            </a:p>
          </p:txBody>
        </p:sp>
        <p:sp>
          <p:nvSpPr>
            <p:cNvPr id="23" name="Rectangle : coins arrondis 22">
              <a:extLst>
                <a:ext uri="{FF2B5EF4-FFF2-40B4-BE49-F238E27FC236}">
                  <a16:creationId xmlns:a16="http://schemas.microsoft.com/office/drawing/2014/main" xmlns="" id="{1B614EC9-FCF7-4444-B0DA-2ED26317F387}"/>
                </a:ext>
              </a:extLst>
            </p:cNvPr>
            <p:cNvSpPr/>
            <p:nvPr/>
          </p:nvSpPr>
          <p:spPr>
            <a:xfrm>
              <a:off x="4791770" y="2811859"/>
              <a:ext cx="1656357" cy="428647"/>
            </a:xfrm>
            <a:prstGeom prst="roundRect">
              <a:avLst/>
            </a:prstGeom>
            <a:solidFill>
              <a:schemeClr val="accent4">
                <a:lumMod val="60000"/>
                <a:lumOff val="40000"/>
              </a:schemeClr>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b="1" dirty="0">
                  <a:solidFill>
                    <a:schemeClr val="tx1"/>
                  </a:solidFill>
                </a:rPr>
                <a:t>25/27</a:t>
              </a:r>
            </a:p>
          </p:txBody>
        </p:sp>
      </p:grpSp>
      <p:grpSp>
        <p:nvGrpSpPr>
          <p:cNvPr id="49" name="Groupe 48">
            <a:extLst>
              <a:ext uri="{FF2B5EF4-FFF2-40B4-BE49-F238E27FC236}">
                <a16:creationId xmlns:a16="http://schemas.microsoft.com/office/drawing/2014/main" xmlns="" id="{94AD28D4-226A-4B5C-9986-4F9712CB2EF3}"/>
              </a:ext>
            </a:extLst>
          </p:cNvPr>
          <p:cNvGrpSpPr/>
          <p:nvPr/>
        </p:nvGrpSpPr>
        <p:grpSpPr>
          <a:xfrm>
            <a:off x="1895847" y="3211493"/>
            <a:ext cx="6942286" cy="396000"/>
            <a:chOff x="1913541" y="3783224"/>
            <a:chExt cx="6942286" cy="434265"/>
          </a:xfrm>
        </p:grpSpPr>
        <p:sp>
          <p:nvSpPr>
            <p:cNvPr id="12" name="Rectangle : coins arrondis 11">
              <a:extLst>
                <a:ext uri="{FF2B5EF4-FFF2-40B4-BE49-F238E27FC236}">
                  <a16:creationId xmlns:a16="http://schemas.microsoft.com/office/drawing/2014/main" xmlns="" id="{A619FC2D-FBB8-4BA4-ABDC-FB0ABC41EA5F}"/>
                </a:ext>
              </a:extLst>
            </p:cNvPr>
            <p:cNvSpPr/>
            <p:nvPr/>
          </p:nvSpPr>
          <p:spPr>
            <a:xfrm>
              <a:off x="1913541" y="3788842"/>
              <a:ext cx="2062662" cy="428647"/>
            </a:xfrm>
            <a:prstGeom prst="round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fr-FR" sz="1200" b="1" dirty="0">
                  <a:solidFill>
                    <a:schemeClr val="tx1"/>
                  </a:solidFill>
                </a:rPr>
                <a:t>Dégager les radiateurs</a:t>
              </a:r>
            </a:p>
          </p:txBody>
        </p:sp>
        <p:sp>
          <p:nvSpPr>
            <p:cNvPr id="16" name="Rectangle : coins arrondis 15">
              <a:extLst>
                <a:ext uri="{FF2B5EF4-FFF2-40B4-BE49-F238E27FC236}">
                  <a16:creationId xmlns:a16="http://schemas.microsoft.com/office/drawing/2014/main" xmlns="" id="{1DC9B7F6-7B97-4E57-9611-8A0B964A3484}"/>
                </a:ext>
              </a:extLst>
            </p:cNvPr>
            <p:cNvSpPr/>
            <p:nvPr/>
          </p:nvSpPr>
          <p:spPr>
            <a:xfrm>
              <a:off x="7199827" y="3783224"/>
              <a:ext cx="1656000" cy="428647"/>
            </a:xfrm>
            <a:prstGeom prst="roundRect">
              <a:avLst/>
            </a:prstGeom>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b="1" dirty="0">
                  <a:solidFill>
                    <a:schemeClr val="tx1"/>
                  </a:solidFill>
                </a:rPr>
                <a:t>10/20</a:t>
              </a:r>
            </a:p>
          </p:txBody>
        </p:sp>
        <p:sp>
          <p:nvSpPr>
            <p:cNvPr id="24" name="Rectangle : coins arrondis 23">
              <a:extLst>
                <a:ext uri="{FF2B5EF4-FFF2-40B4-BE49-F238E27FC236}">
                  <a16:creationId xmlns:a16="http://schemas.microsoft.com/office/drawing/2014/main" xmlns="" id="{BFE3D5E0-C272-41D9-8785-FBCB4C8C6614}"/>
                </a:ext>
              </a:extLst>
            </p:cNvPr>
            <p:cNvSpPr/>
            <p:nvPr/>
          </p:nvSpPr>
          <p:spPr>
            <a:xfrm>
              <a:off x="4791770" y="3788842"/>
              <a:ext cx="1656357" cy="428647"/>
            </a:xfrm>
            <a:prstGeom prst="roundRect">
              <a:avLst/>
            </a:prstGeom>
            <a:solidFill>
              <a:srgbClr val="F6EEF6"/>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b="1" dirty="0">
                  <a:solidFill>
                    <a:schemeClr val="tx1"/>
                  </a:solidFill>
                </a:rPr>
                <a:t>11/27</a:t>
              </a:r>
            </a:p>
          </p:txBody>
        </p:sp>
      </p:grpSp>
      <p:sp>
        <p:nvSpPr>
          <p:cNvPr id="25" name="ZoneTexte 24">
            <a:extLst>
              <a:ext uri="{FF2B5EF4-FFF2-40B4-BE49-F238E27FC236}">
                <a16:creationId xmlns:a16="http://schemas.microsoft.com/office/drawing/2014/main" xmlns="" id="{4498518D-3A00-46DC-9F59-1D32C7ECF0CE}"/>
              </a:ext>
            </a:extLst>
          </p:cNvPr>
          <p:cNvSpPr txBox="1"/>
          <p:nvPr/>
        </p:nvSpPr>
        <p:spPr>
          <a:xfrm rot="16200000">
            <a:off x="3682758" y="4352148"/>
            <a:ext cx="1571264" cy="276999"/>
          </a:xfrm>
          <a:prstGeom prst="rect">
            <a:avLst/>
          </a:prstGeom>
          <a:noFill/>
        </p:spPr>
        <p:txBody>
          <a:bodyPr wrap="none" rtlCol="0">
            <a:spAutoFit/>
          </a:bodyPr>
          <a:lstStyle/>
          <a:p>
            <a:pPr algn="ctr"/>
            <a:r>
              <a:rPr lang="fr-FR" sz="1200" b="1" dirty="0">
                <a:solidFill>
                  <a:schemeClr val="accent4"/>
                </a:solidFill>
              </a:rPr>
              <a:t>Souvenir spontané</a:t>
            </a:r>
          </a:p>
        </p:txBody>
      </p:sp>
      <p:grpSp>
        <p:nvGrpSpPr>
          <p:cNvPr id="53" name="Groupe 52">
            <a:extLst>
              <a:ext uri="{FF2B5EF4-FFF2-40B4-BE49-F238E27FC236}">
                <a16:creationId xmlns:a16="http://schemas.microsoft.com/office/drawing/2014/main" xmlns="" id="{AA1279C6-407C-469C-97AF-B90ED5ED599D}"/>
              </a:ext>
            </a:extLst>
          </p:cNvPr>
          <p:cNvGrpSpPr/>
          <p:nvPr/>
        </p:nvGrpSpPr>
        <p:grpSpPr>
          <a:xfrm>
            <a:off x="1895847" y="2733490"/>
            <a:ext cx="6942286" cy="396000"/>
            <a:chOff x="1913541" y="4270816"/>
            <a:chExt cx="6942286" cy="430667"/>
          </a:xfrm>
        </p:grpSpPr>
        <p:sp>
          <p:nvSpPr>
            <p:cNvPr id="10" name="Rectangle : coins arrondis 9">
              <a:extLst>
                <a:ext uri="{FF2B5EF4-FFF2-40B4-BE49-F238E27FC236}">
                  <a16:creationId xmlns:a16="http://schemas.microsoft.com/office/drawing/2014/main" xmlns="" id="{05663AD1-D37E-46A6-B2F8-C7C5EF743CBF}"/>
                </a:ext>
              </a:extLst>
            </p:cNvPr>
            <p:cNvSpPr/>
            <p:nvPr/>
          </p:nvSpPr>
          <p:spPr>
            <a:xfrm>
              <a:off x="1913541" y="4272835"/>
              <a:ext cx="2062662" cy="428647"/>
            </a:xfrm>
            <a:prstGeom prst="round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fr-FR" sz="1200" b="1" dirty="0">
                  <a:solidFill>
                    <a:schemeClr val="tx1"/>
                  </a:solidFill>
                </a:rPr>
                <a:t>Baisser la température pendant les absences</a:t>
              </a:r>
            </a:p>
          </p:txBody>
        </p:sp>
        <p:sp>
          <p:nvSpPr>
            <p:cNvPr id="22" name="Rectangle : coins arrondis 21">
              <a:extLst>
                <a:ext uri="{FF2B5EF4-FFF2-40B4-BE49-F238E27FC236}">
                  <a16:creationId xmlns:a16="http://schemas.microsoft.com/office/drawing/2014/main" xmlns="" id="{6A5356FE-A56F-4011-944A-B0533251927A}"/>
                </a:ext>
              </a:extLst>
            </p:cNvPr>
            <p:cNvSpPr/>
            <p:nvPr/>
          </p:nvSpPr>
          <p:spPr>
            <a:xfrm>
              <a:off x="4791770" y="4272836"/>
              <a:ext cx="1656357" cy="428647"/>
            </a:xfrm>
            <a:prstGeom prst="roundRect">
              <a:avLst/>
            </a:prstGeom>
            <a:solidFill>
              <a:schemeClr val="accent4">
                <a:lumMod val="20000"/>
                <a:lumOff val="80000"/>
              </a:schemeClr>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b="1" dirty="0">
                  <a:solidFill>
                    <a:schemeClr val="tx1"/>
                  </a:solidFill>
                </a:rPr>
                <a:t>15/27</a:t>
              </a:r>
            </a:p>
          </p:txBody>
        </p:sp>
        <p:sp>
          <p:nvSpPr>
            <p:cNvPr id="30" name="Rectangle : coins arrondis 29">
              <a:extLst>
                <a:ext uri="{FF2B5EF4-FFF2-40B4-BE49-F238E27FC236}">
                  <a16:creationId xmlns:a16="http://schemas.microsoft.com/office/drawing/2014/main" xmlns="" id="{C9E8D15D-B22C-44CA-A1A2-85FED654EF26}"/>
                </a:ext>
              </a:extLst>
            </p:cNvPr>
            <p:cNvSpPr/>
            <p:nvPr/>
          </p:nvSpPr>
          <p:spPr>
            <a:xfrm>
              <a:off x="7199827" y="4270816"/>
              <a:ext cx="1656000" cy="428647"/>
            </a:xfrm>
            <a:prstGeom prst="roundRect">
              <a:avLst/>
            </a:prstGeom>
            <a:solidFill>
              <a:schemeClr val="accent6">
                <a:lumMod val="60000"/>
                <a:lumOff val="40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b="1" dirty="0">
                  <a:solidFill>
                    <a:schemeClr val="tx1"/>
                  </a:solidFill>
                </a:rPr>
                <a:t>14/20</a:t>
              </a:r>
            </a:p>
          </p:txBody>
        </p:sp>
      </p:grpSp>
      <p:grpSp>
        <p:nvGrpSpPr>
          <p:cNvPr id="54" name="Groupe 53">
            <a:extLst>
              <a:ext uri="{FF2B5EF4-FFF2-40B4-BE49-F238E27FC236}">
                <a16:creationId xmlns:a16="http://schemas.microsoft.com/office/drawing/2014/main" xmlns="" id="{9B3AB35F-78A0-4139-A9FF-B9531C44CBCC}"/>
              </a:ext>
            </a:extLst>
          </p:cNvPr>
          <p:cNvGrpSpPr/>
          <p:nvPr/>
        </p:nvGrpSpPr>
        <p:grpSpPr>
          <a:xfrm>
            <a:off x="1895847" y="6079513"/>
            <a:ext cx="6942286" cy="396000"/>
            <a:chOff x="1913541" y="6221182"/>
            <a:chExt cx="6942286" cy="428647"/>
          </a:xfrm>
        </p:grpSpPr>
        <p:sp>
          <p:nvSpPr>
            <p:cNvPr id="27" name="Rectangle : coins arrondis 26">
              <a:extLst>
                <a:ext uri="{FF2B5EF4-FFF2-40B4-BE49-F238E27FC236}">
                  <a16:creationId xmlns:a16="http://schemas.microsoft.com/office/drawing/2014/main" xmlns="" id="{53820147-5095-4D82-9E9A-35F7CFEA13EF}"/>
                </a:ext>
              </a:extLst>
            </p:cNvPr>
            <p:cNvSpPr/>
            <p:nvPr/>
          </p:nvSpPr>
          <p:spPr>
            <a:xfrm>
              <a:off x="1913541" y="6221182"/>
              <a:ext cx="2062662" cy="428647"/>
            </a:xfrm>
            <a:prstGeom prst="round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fr-FR" sz="1200" b="1" dirty="0">
                  <a:solidFill>
                    <a:schemeClr val="tx1"/>
                  </a:solidFill>
                </a:rPr>
                <a:t>Ajuster la température du cumulus électrique</a:t>
              </a:r>
            </a:p>
          </p:txBody>
        </p:sp>
        <p:sp>
          <p:nvSpPr>
            <p:cNvPr id="29" name="Rectangle : coins arrondis 28">
              <a:extLst>
                <a:ext uri="{FF2B5EF4-FFF2-40B4-BE49-F238E27FC236}">
                  <a16:creationId xmlns:a16="http://schemas.microsoft.com/office/drawing/2014/main" xmlns="" id="{F46DC703-28CF-49A0-9A57-2D137918E0E8}"/>
                </a:ext>
              </a:extLst>
            </p:cNvPr>
            <p:cNvSpPr/>
            <p:nvPr/>
          </p:nvSpPr>
          <p:spPr>
            <a:xfrm>
              <a:off x="7199827" y="6221182"/>
              <a:ext cx="1656000" cy="428647"/>
            </a:xfrm>
            <a:prstGeom prst="roundRect">
              <a:avLst/>
            </a:prstGeom>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b="1" dirty="0">
                  <a:solidFill>
                    <a:schemeClr val="tx1"/>
                  </a:solidFill>
                </a:rPr>
                <a:t>1/20</a:t>
              </a:r>
            </a:p>
          </p:txBody>
        </p:sp>
        <p:sp>
          <p:nvSpPr>
            <p:cNvPr id="33" name="Rectangle : coins arrondis 32">
              <a:extLst>
                <a:ext uri="{FF2B5EF4-FFF2-40B4-BE49-F238E27FC236}">
                  <a16:creationId xmlns:a16="http://schemas.microsoft.com/office/drawing/2014/main" xmlns="" id="{E63838DF-FBC1-4E15-8994-A98AA95C4D9D}"/>
                </a:ext>
              </a:extLst>
            </p:cNvPr>
            <p:cNvSpPr/>
            <p:nvPr/>
          </p:nvSpPr>
          <p:spPr>
            <a:xfrm>
              <a:off x="4791770" y="6221182"/>
              <a:ext cx="1656357" cy="428647"/>
            </a:xfrm>
            <a:prstGeom prst="roundRect">
              <a:avLst/>
            </a:prstGeom>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b="1" dirty="0">
                  <a:solidFill>
                    <a:schemeClr val="tx1"/>
                  </a:solidFill>
                </a:rPr>
                <a:t>1/27</a:t>
              </a:r>
            </a:p>
          </p:txBody>
        </p:sp>
      </p:grpSp>
      <p:grpSp>
        <p:nvGrpSpPr>
          <p:cNvPr id="51" name="Groupe 50">
            <a:extLst>
              <a:ext uri="{FF2B5EF4-FFF2-40B4-BE49-F238E27FC236}">
                <a16:creationId xmlns:a16="http://schemas.microsoft.com/office/drawing/2014/main" xmlns="" id="{36F5B4AC-5A0E-4DBE-9902-447B0F904AA3}"/>
              </a:ext>
            </a:extLst>
          </p:cNvPr>
          <p:cNvGrpSpPr/>
          <p:nvPr/>
        </p:nvGrpSpPr>
        <p:grpSpPr>
          <a:xfrm>
            <a:off x="1895847" y="5601508"/>
            <a:ext cx="6942286" cy="396000"/>
            <a:chOff x="1913541" y="4758408"/>
            <a:chExt cx="6942286" cy="432466"/>
          </a:xfrm>
        </p:grpSpPr>
        <p:sp>
          <p:nvSpPr>
            <p:cNvPr id="28" name="Rectangle : coins arrondis 27">
              <a:extLst>
                <a:ext uri="{FF2B5EF4-FFF2-40B4-BE49-F238E27FC236}">
                  <a16:creationId xmlns:a16="http://schemas.microsoft.com/office/drawing/2014/main" xmlns="" id="{0F24150F-542E-4AD4-A827-525A434855F3}"/>
                </a:ext>
              </a:extLst>
            </p:cNvPr>
            <p:cNvSpPr/>
            <p:nvPr/>
          </p:nvSpPr>
          <p:spPr>
            <a:xfrm>
              <a:off x="1913541" y="4762227"/>
              <a:ext cx="2062662" cy="428647"/>
            </a:xfrm>
            <a:prstGeom prst="round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fr-FR" sz="1200" b="1" dirty="0">
                  <a:solidFill>
                    <a:schemeClr val="tx1"/>
                  </a:solidFill>
                </a:rPr>
                <a:t>Adapter la température du réfrigérateur</a:t>
              </a:r>
            </a:p>
          </p:txBody>
        </p:sp>
        <p:sp>
          <p:nvSpPr>
            <p:cNvPr id="32" name="Rectangle : coins arrondis 31">
              <a:extLst>
                <a:ext uri="{FF2B5EF4-FFF2-40B4-BE49-F238E27FC236}">
                  <a16:creationId xmlns:a16="http://schemas.microsoft.com/office/drawing/2014/main" xmlns="" id="{2BC1DBEE-7586-43AE-9F27-E6E068A32C29}"/>
                </a:ext>
              </a:extLst>
            </p:cNvPr>
            <p:cNvSpPr/>
            <p:nvPr/>
          </p:nvSpPr>
          <p:spPr>
            <a:xfrm>
              <a:off x="7199827" y="4758408"/>
              <a:ext cx="1656000" cy="428647"/>
            </a:xfrm>
            <a:prstGeom prst="roundRect">
              <a:avLst/>
            </a:prstGeom>
            <a:solidFill>
              <a:srgbClr val="FFEFF7"/>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b="1" dirty="0">
                  <a:solidFill>
                    <a:schemeClr val="tx1"/>
                  </a:solidFill>
                </a:rPr>
                <a:t>6/20</a:t>
              </a:r>
            </a:p>
          </p:txBody>
        </p:sp>
        <p:sp>
          <p:nvSpPr>
            <p:cNvPr id="34" name="Rectangle : coins arrondis 33">
              <a:extLst>
                <a:ext uri="{FF2B5EF4-FFF2-40B4-BE49-F238E27FC236}">
                  <a16:creationId xmlns:a16="http://schemas.microsoft.com/office/drawing/2014/main" xmlns="" id="{2CD16F8A-AB2D-4ADE-825D-BF7D9C3082A3}"/>
                </a:ext>
              </a:extLst>
            </p:cNvPr>
            <p:cNvSpPr/>
            <p:nvPr/>
          </p:nvSpPr>
          <p:spPr>
            <a:xfrm>
              <a:off x="4791770" y="4762227"/>
              <a:ext cx="1656357" cy="428647"/>
            </a:xfrm>
            <a:prstGeom prst="roundRect">
              <a:avLst/>
            </a:prstGeom>
            <a:solidFill>
              <a:schemeClr val="bg1"/>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b="1" dirty="0">
                  <a:solidFill>
                    <a:schemeClr val="tx1"/>
                  </a:solidFill>
                </a:rPr>
                <a:t>2/27</a:t>
              </a:r>
            </a:p>
          </p:txBody>
        </p:sp>
      </p:grpSp>
      <p:grpSp>
        <p:nvGrpSpPr>
          <p:cNvPr id="52" name="Groupe 51">
            <a:extLst>
              <a:ext uri="{FF2B5EF4-FFF2-40B4-BE49-F238E27FC236}">
                <a16:creationId xmlns:a16="http://schemas.microsoft.com/office/drawing/2014/main" xmlns="" id="{6AA413DC-2124-4A58-A904-6BA49EDB0797}"/>
              </a:ext>
            </a:extLst>
          </p:cNvPr>
          <p:cNvGrpSpPr/>
          <p:nvPr/>
        </p:nvGrpSpPr>
        <p:grpSpPr>
          <a:xfrm>
            <a:off x="1895847" y="3689496"/>
            <a:ext cx="6942286" cy="396000"/>
            <a:chOff x="1913541" y="5246000"/>
            <a:chExt cx="6942286" cy="432466"/>
          </a:xfrm>
        </p:grpSpPr>
        <p:sp>
          <p:nvSpPr>
            <p:cNvPr id="14" name="Rectangle : coins arrondis 13">
              <a:extLst>
                <a:ext uri="{FF2B5EF4-FFF2-40B4-BE49-F238E27FC236}">
                  <a16:creationId xmlns:a16="http://schemas.microsoft.com/office/drawing/2014/main" xmlns="" id="{35572FFE-5C0A-4F58-A1FB-D80C5266D887}"/>
                </a:ext>
              </a:extLst>
            </p:cNvPr>
            <p:cNvSpPr/>
            <p:nvPr/>
          </p:nvSpPr>
          <p:spPr>
            <a:xfrm>
              <a:off x="7199827" y="5246000"/>
              <a:ext cx="1656000" cy="428647"/>
            </a:xfrm>
            <a:prstGeom prst="roundRect">
              <a:avLst/>
            </a:prstGeom>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b="1" dirty="0">
                  <a:solidFill>
                    <a:schemeClr val="tx1"/>
                  </a:solidFill>
                </a:rPr>
                <a:t>10/20</a:t>
              </a:r>
            </a:p>
          </p:txBody>
        </p:sp>
        <p:sp>
          <p:nvSpPr>
            <p:cNvPr id="31" name="Rectangle : coins arrondis 30">
              <a:extLst>
                <a:ext uri="{FF2B5EF4-FFF2-40B4-BE49-F238E27FC236}">
                  <a16:creationId xmlns:a16="http://schemas.microsoft.com/office/drawing/2014/main" xmlns="" id="{5E64558E-51B8-4F52-A3DA-EE2C99BEBEE6}"/>
                </a:ext>
              </a:extLst>
            </p:cNvPr>
            <p:cNvSpPr/>
            <p:nvPr/>
          </p:nvSpPr>
          <p:spPr>
            <a:xfrm>
              <a:off x="1913541" y="5249819"/>
              <a:ext cx="2062662" cy="428647"/>
            </a:xfrm>
            <a:prstGeom prst="round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fr-FR" sz="1200" b="1" dirty="0">
                  <a:solidFill>
                    <a:schemeClr val="tx1"/>
                  </a:solidFill>
                </a:rPr>
                <a:t>Baisser la température du lave-linge</a:t>
              </a:r>
            </a:p>
          </p:txBody>
        </p:sp>
        <p:sp>
          <p:nvSpPr>
            <p:cNvPr id="35" name="Rectangle : coins arrondis 34">
              <a:extLst>
                <a:ext uri="{FF2B5EF4-FFF2-40B4-BE49-F238E27FC236}">
                  <a16:creationId xmlns:a16="http://schemas.microsoft.com/office/drawing/2014/main" xmlns="" id="{00E8D3D3-0F36-4DAA-867E-C99B32E8E39A}"/>
                </a:ext>
              </a:extLst>
            </p:cNvPr>
            <p:cNvSpPr/>
            <p:nvPr/>
          </p:nvSpPr>
          <p:spPr>
            <a:xfrm>
              <a:off x="4791770" y="5249819"/>
              <a:ext cx="1656357" cy="428647"/>
            </a:xfrm>
            <a:prstGeom prst="roundRect">
              <a:avLst/>
            </a:prstGeom>
            <a:solidFill>
              <a:srgbClr val="F6EEF6"/>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b="1" dirty="0">
                  <a:solidFill>
                    <a:schemeClr val="tx1"/>
                  </a:solidFill>
                </a:rPr>
                <a:t>11/27</a:t>
              </a:r>
            </a:p>
          </p:txBody>
        </p:sp>
      </p:grpSp>
      <p:grpSp>
        <p:nvGrpSpPr>
          <p:cNvPr id="50" name="Groupe 49">
            <a:extLst>
              <a:ext uri="{FF2B5EF4-FFF2-40B4-BE49-F238E27FC236}">
                <a16:creationId xmlns:a16="http://schemas.microsoft.com/office/drawing/2014/main" xmlns="" id="{51359328-3978-4C63-8CC1-F1AAC0F3EF6B}"/>
              </a:ext>
            </a:extLst>
          </p:cNvPr>
          <p:cNvGrpSpPr/>
          <p:nvPr/>
        </p:nvGrpSpPr>
        <p:grpSpPr>
          <a:xfrm>
            <a:off x="1895847" y="5131232"/>
            <a:ext cx="6942286" cy="396000"/>
            <a:chOff x="1913541" y="5733592"/>
            <a:chExt cx="6942286" cy="429477"/>
          </a:xfrm>
        </p:grpSpPr>
        <p:sp>
          <p:nvSpPr>
            <p:cNvPr id="19" name="Rectangle : coins arrondis 18">
              <a:extLst>
                <a:ext uri="{FF2B5EF4-FFF2-40B4-BE49-F238E27FC236}">
                  <a16:creationId xmlns:a16="http://schemas.microsoft.com/office/drawing/2014/main" xmlns="" id="{0E78AF03-B9A2-48DA-A384-DF8ACB0BACD8}"/>
                </a:ext>
              </a:extLst>
            </p:cNvPr>
            <p:cNvSpPr/>
            <p:nvPr/>
          </p:nvSpPr>
          <p:spPr>
            <a:xfrm>
              <a:off x="1913541" y="5734418"/>
              <a:ext cx="2062662" cy="428647"/>
            </a:xfrm>
            <a:prstGeom prst="round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fr-FR" sz="1200" b="1" dirty="0">
                  <a:solidFill>
                    <a:schemeClr val="tx1"/>
                  </a:solidFill>
                </a:rPr>
                <a:t>Dégager les grilles d'aération</a:t>
              </a:r>
            </a:p>
          </p:txBody>
        </p:sp>
        <p:sp>
          <p:nvSpPr>
            <p:cNvPr id="26" name="Rectangle : coins arrondis 25">
              <a:extLst>
                <a:ext uri="{FF2B5EF4-FFF2-40B4-BE49-F238E27FC236}">
                  <a16:creationId xmlns:a16="http://schemas.microsoft.com/office/drawing/2014/main" xmlns="" id="{3185CE7E-65E9-4B3C-9764-1DA8ED915FC7}"/>
                </a:ext>
              </a:extLst>
            </p:cNvPr>
            <p:cNvSpPr/>
            <p:nvPr/>
          </p:nvSpPr>
          <p:spPr>
            <a:xfrm>
              <a:off x="4791770" y="5734422"/>
              <a:ext cx="1656357" cy="428647"/>
            </a:xfrm>
            <a:prstGeom prst="roundRect">
              <a:avLst/>
            </a:prstGeom>
            <a:solidFill>
              <a:srgbClr val="F6EEF6"/>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b="1" dirty="0">
                  <a:solidFill>
                    <a:schemeClr val="tx1"/>
                  </a:solidFill>
                </a:rPr>
                <a:t>9/27</a:t>
              </a:r>
            </a:p>
          </p:txBody>
        </p:sp>
        <p:sp>
          <p:nvSpPr>
            <p:cNvPr id="37" name="Rectangle : coins arrondis 36">
              <a:extLst>
                <a:ext uri="{FF2B5EF4-FFF2-40B4-BE49-F238E27FC236}">
                  <a16:creationId xmlns:a16="http://schemas.microsoft.com/office/drawing/2014/main" xmlns="" id="{0F2FF9F8-04DC-4C9C-83D1-0F4FBDC62332}"/>
                </a:ext>
              </a:extLst>
            </p:cNvPr>
            <p:cNvSpPr/>
            <p:nvPr/>
          </p:nvSpPr>
          <p:spPr>
            <a:xfrm>
              <a:off x="7199827" y="5733592"/>
              <a:ext cx="1656000" cy="428647"/>
            </a:xfrm>
            <a:prstGeom prst="roundRect">
              <a:avLst/>
            </a:prstGeom>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b="1" dirty="0">
                  <a:solidFill>
                    <a:schemeClr val="tx1"/>
                  </a:solidFill>
                </a:rPr>
                <a:t>9/20</a:t>
              </a:r>
            </a:p>
          </p:txBody>
        </p:sp>
      </p:grpSp>
      <p:grpSp>
        <p:nvGrpSpPr>
          <p:cNvPr id="3" name="Groupe 2">
            <a:extLst>
              <a:ext uri="{FF2B5EF4-FFF2-40B4-BE49-F238E27FC236}">
                <a16:creationId xmlns:a16="http://schemas.microsoft.com/office/drawing/2014/main" xmlns="" id="{03CE0CCE-E77C-41F9-9CBB-41F4D21D0FC1}"/>
              </a:ext>
            </a:extLst>
          </p:cNvPr>
          <p:cNvGrpSpPr/>
          <p:nvPr/>
        </p:nvGrpSpPr>
        <p:grpSpPr>
          <a:xfrm>
            <a:off x="1895847" y="4167499"/>
            <a:ext cx="6942286" cy="396000"/>
            <a:chOff x="1913541" y="2320448"/>
            <a:chExt cx="6942286" cy="428647"/>
          </a:xfrm>
        </p:grpSpPr>
        <p:sp>
          <p:nvSpPr>
            <p:cNvPr id="15" name="Rectangle : coins arrondis 14">
              <a:extLst>
                <a:ext uri="{FF2B5EF4-FFF2-40B4-BE49-F238E27FC236}">
                  <a16:creationId xmlns:a16="http://schemas.microsoft.com/office/drawing/2014/main" xmlns="" id="{8EED5A19-1926-4CE2-9738-A554FD1E4BC1}"/>
                </a:ext>
              </a:extLst>
            </p:cNvPr>
            <p:cNvSpPr/>
            <p:nvPr/>
          </p:nvSpPr>
          <p:spPr>
            <a:xfrm>
              <a:off x="7199827" y="2320448"/>
              <a:ext cx="1656000" cy="428647"/>
            </a:xfrm>
            <a:prstGeom prst="roundRect">
              <a:avLst/>
            </a:prstGeom>
            <a:solidFill>
              <a:schemeClr val="accent6">
                <a:lumMod val="20000"/>
                <a:lumOff val="80000"/>
              </a:schemeClr>
            </a:solidFill>
            <a:ln/>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b="1" dirty="0">
                  <a:solidFill>
                    <a:schemeClr val="tx1"/>
                  </a:solidFill>
                </a:rPr>
                <a:t>9/20</a:t>
              </a:r>
            </a:p>
          </p:txBody>
        </p:sp>
        <p:sp>
          <p:nvSpPr>
            <p:cNvPr id="36" name="Rectangle : coins arrondis 35">
              <a:extLst>
                <a:ext uri="{FF2B5EF4-FFF2-40B4-BE49-F238E27FC236}">
                  <a16:creationId xmlns:a16="http://schemas.microsoft.com/office/drawing/2014/main" xmlns="" id="{F09221B5-FE06-4FC8-B79A-19AE0919226C}"/>
                </a:ext>
              </a:extLst>
            </p:cNvPr>
            <p:cNvSpPr/>
            <p:nvPr/>
          </p:nvSpPr>
          <p:spPr>
            <a:xfrm>
              <a:off x="1913541" y="2320448"/>
              <a:ext cx="2062662" cy="428647"/>
            </a:xfrm>
            <a:prstGeom prst="round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fr-FR" sz="1200" b="1" dirty="0">
                  <a:solidFill>
                    <a:schemeClr val="tx1"/>
                  </a:solidFill>
                </a:rPr>
                <a:t>Remplacer les bains par des douches</a:t>
              </a:r>
            </a:p>
          </p:txBody>
        </p:sp>
        <p:sp>
          <p:nvSpPr>
            <p:cNvPr id="38" name="Rectangle : coins arrondis 37">
              <a:extLst>
                <a:ext uri="{FF2B5EF4-FFF2-40B4-BE49-F238E27FC236}">
                  <a16:creationId xmlns:a16="http://schemas.microsoft.com/office/drawing/2014/main" xmlns="" id="{1791E534-7352-4CB3-B815-51AF6F0EFB83}"/>
                </a:ext>
              </a:extLst>
            </p:cNvPr>
            <p:cNvSpPr/>
            <p:nvPr/>
          </p:nvSpPr>
          <p:spPr>
            <a:xfrm>
              <a:off x="4791770" y="2320448"/>
              <a:ext cx="1656357" cy="428647"/>
            </a:xfrm>
            <a:prstGeom prst="roundRect">
              <a:avLst/>
            </a:prstGeom>
            <a:solidFill>
              <a:schemeClr val="accent4">
                <a:lumMod val="20000"/>
                <a:lumOff val="80000"/>
              </a:schemeClr>
            </a:solidFill>
            <a:ln/>
          </p:spPr>
          <p:style>
            <a:lnRef idx="2">
              <a:schemeClr val="accent4"/>
            </a:lnRef>
            <a:fillRef idx="1">
              <a:schemeClr val="lt1"/>
            </a:fillRef>
            <a:effectRef idx="0">
              <a:schemeClr val="accent4"/>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b="1" dirty="0">
                  <a:solidFill>
                    <a:schemeClr val="tx1"/>
                  </a:solidFill>
                </a:rPr>
                <a:t>15/27</a:t>
              </a:r>
            </a:p>
          </p:txBody>
        </p:sp>
      </p:grpSp>
      <p:sp>
        <p:nvSpPr>
          <p:cNvPr id="39" name="ZoneTexte 38">
            <a:extLst>
              <a:ext uri="{FF2B5EF4-FFF2-40B4-BE49-F238E27FC236}">
                <a16:creationId xmlns:a16="http://schemas.microsoft.com/office/drawing/2014/main" xmlns="" id="{DEBEC0A1-95E5-42B0-A4D0-F964A01B7EF1}"/>
              </a:ext>
            </a:extLst>
          </p:cNvPr>
          <p:cNvSpPr txBox="1"/>
          <p:nvPr/>
        </p:nvSpPr>
        <p:spPr>
          <a:xfrm>
            <a:off x="6624638" y="2134858"/>
            <a:ext cx="444352" cy="230832"/>
          </a:xfrm>
          <a:prstGeom prst="rect">
            <a:avLst/>
          </a:prstGeom>
          <a:solidFill>
            <a:schemeClr val="bg1">
              <a:lumMod val="95000"/>
            </a:schemeClr>
          </a:solidFill>
          <a:effectLst>
            <a:outerShdw blurRad="50800" dist="38100" dir="2700000" algn="tl" rotWithShape="0">
              <a:prstClr val="black">
                <a:alpha val="40000"/>
              </a:prstClr>
            </a:outerShdw>
          </a:effectLst>
        </p:spPr>
        <p:txBody>
          <a:bodyPr wrap="none" rtlCol="0">
            <a:spAutoFit/>
          </a:bodyPr>
          <a:lstStyle/>
          <a:p>
            <a:r>
              <a:rPr lang="fr-FR" dirty="0"/>
              <a:t>n=20</a:t>
            </a:r>
          </a:p>
        </p:txBody>
      </p:sp>
      <p:sp>
        <p:nvSpPr>
          <p:cNvPr id="47" name="ZoneTexte 46">
            <a:extLst>
              <a:ext uri="{FF2B5EF4-FFF2-40B4-BE49-F238E27FC236}">
                <a16:creationId xmlns:a16="http://schemas.microsoft.com/office/drawing/2014/main" xmlns="" id="{7AF5265A-4E3D-470C-84A0-A157BB09F9AE}"/>
              </a:ext>
            </a:extLst>
          </p:cNvPr>
          <p:cNvSpPr txBox="1"/>
          <p:nvPr/>
        </p:nvSpPr>
        <p:spPr>
          <a:xfrm>
            <a:off x="4152862" y="2126395"/>
            <a:ext cx="444352" cy="230832"/>
          </a:xfrm>
          <a:prstGeom prst="rect">
            <a:avLst/>
          </a:prstGeom>
          <a:solidFill>
            <a:schemeClr val="bg1">
              <a:lumMod val="95000"/>
            </a:schemeClr>
          </a:solidFill>
          <a:effectLst>
            <a:outerShdw blurRad="50800" dist="38100" dir="2700000" algn="tl" rotWithShape="0">
              <a:prstClr val="black">
                <a:alpha val="40000"/>
              </a:prstClr>
            </a:outerShdw>
          </a:effectLst>
        </p:spPr>
        <p:txBody>
          <a:bodyPr wrap="none" rtlCol="0">
            <a:spAutoFit/>
          </a:bodyPr>
          <a:lstStyle/>
          <a:p>
            <a:r>
              <a:rPr lang="fr-FR" dirty="0"/>
              <a:t>n=27</a:t>
            </a:r>
          </a:p>
        </p:txBody>
      </p:sp>
      <p:sp>
        <p:nvSpPr>
          <p:cNvPr id="163" name="Rectangle 162">
            <a:extLst>
              <a:ext uri="{FF2B5EF4-FFF2-40B4-BE49-F238E27FC236}">
                <a16:creationId xmlns:a16="http://schemas.microsoft.com/office/drawing/2014/main" xmlns="" id="{BE1C4F38-D7C5-4AFB-90E3-078805C60E90}"/>
              </a:ext>
            </a:extLst>
          </p:cNvPr>
          <p:cNvSpPr/>
          <p:nvPr/>
        </p:nvSpPr>
        <p:spPr>
          <a:xfrm>
            <a:off x="4950000" y="0"/>
            <a:ext cx="1656000" cy="180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lang="fr-FR" sz="1200" dirty="0">
                <a:solidFill>
                  <a:schemeClr val="bg1"/>
                </a:solidFill>
              </a:rPr>
              <a:t>Ecogestes</a:t>
            </a:r>
          </a:p>
        </p:txBody>
      </p:sp>
      <p:sp>
        <p:nvSpPr>
          <p:cNvPr id="165" name="Rectangle 164">
            <a:extLst>
              <a:ext uri="{FF2B5EF4-FFF2-40B4-BE49-F238E27FC236}">
                <a16:creationId xmlns:a16="http://schemas.microsoft.com/office/drawing/2014/main" xmlns="" id="{3AA6D72A-B859-426D-BA98-8CDAFE1E4123}"/>
              </a:ext>
            </a:extLst>
          </p:cNvPr>
          <p:cNvSpPr/>
          <p:nvPr/>
        </p:nvSpPr>
        <p:spPr>
          <a:xfrm>
            <a:off x="660000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Equipements</a:t>
            </a:r>
          </a:p>
        </p:txBody>
      </p:sp>
      <p:sp>
        <p:nvSpPr>
          <p:cNvPr id="167" name="Rectangle 166">
            <a:extLst>
              <a:ext uri="{FF2B5EF4-FFF2-40B4-BE49-F238E27FC236}">
                <a16:creationId xmlns:a16="http://schemas.microsoft.com/office/drawing/2014/main" xmlns="" id="{171E20CD-BD73-4B98-B87E-112BA256D867}"/>
              </a:ext>
            </a:extLst>
          </p:cNvPr>
          <p:cNvSpPr/>
          <p:nvPr/>
        </p:nvSpPr>
        <p:spPr>
          <a:xfrm>
            <a:off x="825000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Factures</a:t>
            </a:r>
          </a:p>
        </p:txBody>
      </p:sp>
      <p:sp>
        <p:nvSpPr>
          <p:cNvPr id="169" name="Rectangle 168">
            <a:extLst>
              <a:ext uri="{FF2B5EF4-FFF2-40B4-BE49-F238E27FC236}">
                <a16:creationId xmlns:a16="http://schemas.microsoft.com/office/drawing/2014/main" xmlns="" id="{B08A5270-E62E-4093-A91C-0E5152D55FED}"/>
              </a:ext>
            </a:extLst>
          </p:cNvPr>
          <p:cNvSpPr/>
          <p:nvPr/>
        </p:nvSpPr>
        <p:spPr>
          <a:xfrm>
            <a:off x="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Demande </a:t>
            </a:r>
            <a:r>
              <a:rPr lang="fr-FR" sz="1200" dirty="0" err="1">
                <a:solidFill>
                  <a:schemeClr val="bg1"/>
                </a:solidFill>
              </a:rPr>
              <a:t>accpt</a:t>
            </a:r>
            <a:endParaRPr lang="fr-FR" sz="1200" dirty="0">
              <a:solidFill>
                <a:schemeClr val="bg1"/>
              </a:solidFill>
            </a:endParaRPr>
          </a:p>
        </p:txBody>
      </p:sp>
      <p:sp>
        <p:nvSpPr>
          <p:cNvPr id="171" name="Rectangle 170">
            <a:extLst>
              <a:ext uri="{FF2B5EF4-FFF2-40B4-BE49-F238E27FC236}">
                <a16:creationId xmlns:a16="http://schemas.microsoft.com/office/drawing/2014/main" xmlns="" id="{BF48C932-0B53-436D-88A7-9CC80C715FC8}"/>
              </a:ext>
            </a:extLst>
          </p:cNvPr>
          <p:cNvSpPr/>
          <p:nvPr/>
        </p:nvSpPr>
        <p:spPr>
          <a:xfrm>
            <a:off x="165000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Démarche éco</a:t>
            </a:r>
          </a:p>
        </p:txBody>
      </p:sp>
      <p:sp>
        <p:nvSpPr>
          <p:cNvPr id="173" name="Rectangle 172">
            <a:extLst>
              <a:ext uri="{FF2B5EF4-FFF2-40B4-BE49-F238E27FC236}">
                <a16:creationId xmlns:a16="http://schemas.microsoft.com/office/drawing/2014/main" xmlns="" id="{51635AAC-08F5-47D6-B7DE-C2C137E280D6}"/>
              </a:ext>
            </a:extLst>
          </p:cNvPr>
          <p:cNvSpPr/>
          <p:nvPr/>
        </p:nvSpPr>
        <p:spPr>
          <a:xfrm>
            <a:off x="330000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Travaux</a:t>
            </a:r>
          </a:p>
        </p:txBody>
      </p:sp>
    </p:spTree>
    <p:extLst>
      <p:ext uri="{BB962C8B-B14F-4D97-AF65-F5344CB8AC3E}">
        <p14:creationId xmlns:p14="http://schemas.microsoft.com/office/powerpoint/2010/main" val="20354590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a:extLst>
              <a:ext uri="{FF2B5EF4-FFF2-40B4-BE49-F238E27FC236}">
                <a16:creationId xmlns:a16="http://schemas.microsoft.com/office/drawing/2014/main" xmlns="" id="{0F3B85D7-1F1B-40EE-96B4-93E850DD2888}"/>
              </a:ext>
            </a:extLst>
          </p:cNvPr>
          <p:cNvSpPr>
            <a:spLocks noGrp="1"/>
          </p:cNvSpPr>
          <p:nvPr>
            <p:ph type="sldNum" sz="quarter" idx="16"/>
          </p:nvPr>
        </p:nvSpPr>
        <p:spPr/>
        <p:txBody>
          <a:bodyPr/>
          <a:lstStyle/>
          <a:p>
            <a:fld id="{FCEE2C88-6C8F-484D-AF69-578F576B1F44}" type="slidenum">
              <a:rPr lang="en-US" smtClean="0"/>
              <a:pPr/>
              <a:t>16</a:t>
            </a:fld>
            <a:endParaRPr lang="en-US" dirty="0"/>
          </a:p>
        </p:txBody>
      </p:sp>
      <p:sp>
        <p:nvSpPr>
          <p:cNvPr id="7" name="Titre 3">
            <a:extLst>
              <a:ext uri="{FF2B5EF4-FFF2-40B4-BE49-F238E27FC236}">
                <a16:creationId xmlns:a16="http://schemas.microsoft.com/office/drawing/2014/main" xmlns="" id="{49183A00-0065-446E-8D0B-3042023245E6}"/>
              </a:ext>
            </a:extLst>
          </p:cNvPr>
          <p:cNvSpPr>
            <a:spLocks noGrp="1"/>
          </p:cNvSpPr>
          <p:nvPr>
            <p:ph type="title"/>
          </p:nvPr>
        </p:nvSpPr>
        <p:spPr>
          <a:xfrm>
            <a:off x="495300" y="188191"/>
            <a:ext cx="8915400" cy="857704"/>
          </a:xfrm>
        </p:spPr>
        <p:txBody>
          <a:bodyPr>
            <a:noAutofit/>
          </a:bodyPr>
          <a:lstStyle/>
          <a:p>
            <a:r>
              <a:rPr lang="fr-FR" sz="2400" dirty="0"/>
              <a:t>La plupart des ménages trouvent les petits équipements installés pendant la visite utiles</a:t>
            </a:r>
          </a:p>
        </p:txBody>
      </p:sp>
      <p:sp>
        <p:nvSpPr>
          <p:cNvPr id="8" name="Espace réservé du texte 4">
            <a:extLst>
              <a:ext uri="{FF2B5EF4-FFF2-40B4-BE49-F238E27FC236}">
                <a16:creationId xmlns:a16="http://schemas.microsoft.com/office/drawing/2014/main" xmlns="" id="{C576FB25-28EE-48BC-868B-E6C29981A9A5}"/>
              </a:ext>
            </a:extLst>
          </p:cNvPr>
          <p:cNvSpPr>
            <a:spLocks noGrp="1"/>
          </p:cNvSpPr>
          <p:nvPr>
            <p:ph type="body" sz="quarter" idx="13"/>
          </p:nvPr>
        </p:nvSpPr>
        <p:spPr>
          <a:xfrm>
            <a:off x="495300" y="1298945"/>
            <a:ext cx="8915400" cy="1290196"/>
          </a:xfrm>
        </p:spPr>
        <p:txBody>
          <a:bodyPr/>
          <a:lstStyle/>
          <a:p>
            <a:r>
              <a:rPr lang="fr-FR" sz="1400" dirty="0"/>
              <a:t>Les équipement les plus installés chez les ménages interrogés sont les bas de porte et les ampoules basse consommation et les ménages les trouvent utiles</a:t>
            </a:r>
            <a:endParaRPr lang="fr-FR" sz="1200" dirty="0"/>
          </a:p>
          <a:p>
            <a:pPr marL="0" indent="0">
              <a:buNone/>
            </a:pPr>
            <a:endParaRPr lang="fr-FR" sz="1400" dirty="0"/>
          </a:p>
          <a:p>
            <a:pPr marL="0" indent="0">
              <a:buNone/>
            </a:pPr>
            <a:r>
              <a:rPr lang="fr-FR" sz="1000" b="0" i="1" dirty="0"/>
              <a:t>Note de lecture des graphiques : les zones colorées représentent les ménages chez lesquels l’équipement en question a été installé, les zones grises sont correspondent donc à une non-installation. Ils sont ensuite réparties entre ceux qui trouvent l’équipement utile (rose), inutile (bleu) et ceux qui n’ont pas donné d’avis (rose clair)</a:t>
            </a:r>
          </a:p>
        </p:txBody>
      </p:sp>
      <p:sp>
        <p:nvSpPr>
          <p:cNvPr id="23" name="ZoneTexte 22">
            <a:extLst>
              <a:ext uri="{FF2B5EF4-FFF2-40B4-BE49-F238E27FC236}">
                <a16:creationId xmlns:a16="http://schemas.microsoft.com/office/drawing/2014/main" xmlns="" id="{65CDE7C7-3865-40B7-BAEB-38F1A76B5BD2}"/>
              </a:ext>
            </a:extLst>
          </p:cNvPr>
          <p:cNvSpPr txBox="1"/>
          <p:nvPr/>
        </p:nvSpPr>
        <p:spPr>
          <a:xfrm>
            <a:off x="6877124" y="6267087"/>
            <a:ext cx="444352" cy="230832"/>
          </a:xfrm>
          <a:prstGeom prst="rect">
            <a:avLst/>
          </a:prstGeom>
          <a:solidFill>
            <a:schemeClr val="bg1">
              <a:lumMod val="95000"/>
            </a:schemeClr>
          </a:solidFill>
        </p:spPr>
        <p:txBody>
          <a:bodyPr wrap="none" rtlCol="0">
            <a:spAutoFit/>
          </a:bodyPr>
          <a:lstStyle/>
          <a:p>
            <a:r>
              <a:rPr lang="fr-FR" dirty="0"/>
              <a:t>n=27</a:t>
            </a:r>
          </a:p>
        </p:txBody>
      </p:sp>
      <p:grpSp>
        <p:nvGrpSpPr>
          <p:cNvPr id="31" name="Groupe 30">
            <a:extLst>
              <a:ext uri="{FF2B5EF4-FFF2-40B4-BE49-F238E27FC236}">
                <a16:creationId xmlns:a16="http://schemas.microsoft.com/office/drawing/2014/main" xmlns="" id="{2DFDD850-A446-475D-B51D-7DA7289B3FDD}"/>
              </a:ext>
            </a:extLst>
          </p:cNvPr>
          <p:cNvGrpSpPr/>
          <p:nvPr/>
        </p:nvGrpSpPr>
        <p:grpSpPr>
          <a:xfrm>
            <a:off x="3466795" y="2475387"/>
            <a:ext cx="3609759" cy="230832"/>
            <a:chOff x="4817693" y="5915496"/>
            <a:chExt cx="3609759" cy="230832"/>
          </a:xfrm>
        </p:grpSpPr>
        <p:sp>
          <p:nvSpPr>
            <p:cNvPr id="24" name="Rectangle 23">
              <a:extLst>
                <a:ext uri="{FF2B5EF4-FFF2-40B4-BE49-F238E27FC236}">
                  <a16:creationId xmlns:a16="http://schemas.microsoft.com/office/drawing/2014/main" xmlns="" id="{69E789F2-ECA4-4684-A4CD-710E8DACBFEA}"/>
                </a:ext>
              </a:extLst>
            </p:cNvPr>
            <p:cNvSpPr/>
            <p:nvPr/>
          </p:nvSpPr>
          <p:spPr>
            <a:xfrm>
              <a:off x="5369732" y="5965825"/>
              <a:ext cx="137675" cy="130175"/>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85738" indent="-185738" algn="l">
                <a:buFont typeface="Arial" panose="020B0604020202020204" pitchFamily="34" charset="0"/>
                <a:buChar char="•"/>
              </a:pPr>
              <a:endParaRPr lang="fr-FR" sz="1400" dirty="0">
                <a:solidFill>
                  <a:schemeClr val="tx1"/>
                </a:solidFill>
              </a:endParaRPr>
            </a:p>
          </p:txBody>
        </p:sp>
        <p:sp>
          <p:nvSpPr>
            <p:cNvPr id="28" name="ZoneTexte 27">
              <a:extLst>
                <a:ext uri="{FF2B5EF4-FFF2-40B4-BE49-F238E27FC236}">
                  <a16:creationId xmlns:a16="http://schemas.microsoft.com/office/drawing/2014/main" xmlns="" id="{8A4E0D47-01E0-43B2-BB0D-11F9BEF1E3AB}"/>
                </a:ext>
              </a:extLst>
            </p:cNvPr>
            <p:cNvSpPr txBox="1"/>
            <p:nvPr/>
          </p:nvSpPr>
          <p:spPr>
            <a:xfrm>
              <a:off x="5501127" y="5915496"/>
              <a:ext cx="623520" cy="230832"/>
            </a:xfrm>
            <a:prstGeom prst="rect">
              <a:avLst/>
            </a:prstGeom>
            <a:noFill/>
          </p:spPr>
          <p:txBody>
            <a:bodyPr wrap="square" rtlCol="0">
              <a:spAutoFit/>
            </a:bodyPr>
            <a:lstStyle/>
            <a:p>
              <a:r>
                <a:rPr lang="fr-FR" dirty="0"/>
                <a:t>Pas utile</a:t>
              </a:r>
            </a:p>
          </p:txBody>
        </p:sp>
        <p:sp>
          <p:nvSpPr>
            <p:cNvPr id="3" name="Rectangle 2">
              <a:extLst>
                <a:ext uri="{FF2B5EF4-FFF2-40B4-BE49-F238E27FC236}">
                  <a16:creationId xmlns:a16="http://schemas.microsoft.com/office/drawing/2014/main" xmlns="" id="{6EE3B6A6-06AC-4E58-B526-4067A1D13424}"/>
                </a:ext>
              </a:extLst>
            </p:cNvPr>
            <p:cNvSpPr/>
            <p:nvPr/>
          </p:nvSpPr>
          <p:spPr>
            <a:xfrm>
              <a:off x="4817693" y="5965825"/>
              <a:ext cx="137675" cy="130175"/>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85738" indent="-185738" algn="l">
                <a:buFont typeface="Arial" panose="020B0604020202020204" pitchFamily="34" charset="0"/>
                <a:buChar char="•"/>
              </a:pPr>
              <a:endParaRPr lang="fr-FR" sz="1400" dirty="0">
                <a:solidFill>
                  <a:schemeClr val="tx1"/>
                </a:solidFill>
              </a:endParaRPr>
            </a:p>
          </p:txBody>
        </p:sp>
        <p:sp>
          <p:nvSpPr>
            <p:cNvPr id="25" name="Rectangle 24">
              <a:extLst>
                <a:ext uri="{FF2B5EF4-FFF2-40B4-BE49-F238E27FC236}">
                  <a16:creationId xmlns:a16="http://schemas.microsoft.com/office/drawing/2014/main" xmlns="" id="{E4A846C0-D432-4613-922B-CE5735FD35AD}"/>
                </a:ext>
              </a:extLst>
            </p:cNvPr>
            <p:cNvSpPr/>
            <p:nvPr/>
          </p:nvSpPr>
          <p:spPr>
            <a:xfrm>
              <a:off x="6124647" y="5965825"/>
              <a:ext cx="137675" cy="130175"/>
            </a:xfrm>
            <a:prstGeom prst="rect">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85738" indent="-185738" algn="l">
                <a:buFont typeface="Arial" panose="020B0604020202020204" pitchFamily="34" charset="0"/>
                <a:buChar char="•"/>
              </a:pPr>
              <a:endParaRPr lang="fr-FR" sz="1400" dirty="0">
                <a:solidFill>
                  <a:schemeClr val="tx1"/>
                </a:solidFill>
              </a:endParaRPr>
            </a:p>
          </p:txBody>
        </p:sp>
        <p:sp>
          <p:nvSpPr>
            <p:cNvPr id="26" name="Rectangle 25">
              <a:extLst>
                <a:ext uri="{FF2B5EF4-FFF2-40B4-BE49-F238E27FC236}">
                  <a16:creationId xmlns:a16="http://schemas.microsoft.com/office/drawing/2014/main" xmlns="" id="{9CFB7708-EB44-4D97-9516-2804D5D526EC}"/>
                </a:ext>
              </a:extLst>
            </p:cNvPr>
            <p:cNvSpPr/>
            <p:nvPr/>
          </p:nvSpPr>
          <p:spPr>
            <a:xfrm>
              <a:off x="6673049" y="5965825"/>
              <a:ext cx="137675" cy="130175"/>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85738" indent="-185738" algn="l">
                <a:buFont typeface="Arial" panose="020B0604020202020204" pitchFamily="34" charset="0"/>
                <a:buChar char="•"/>
              </a:pPr>
              <a:endParaRPr lang="fr-FR" sz="1400" dirty="0">
                <a:solidFill>
                  <a:schemeClr val="tx1"/>
                </a:solidFill>
              </a:endParaRPr>
            </a:p>
          </p:txBody>
        </p:sp>
        <p:sp>
          <p:nvSpPr>
            <p:cNvPr id="27" name="ZoneTexte 26">
              <a:extLst>
                <a:ext uri="{FF2B5EF4-FFF2-40B4-BE49-F238E27FC236}">
                  <a16:creationId xmlns:a16="http://schemas.microsoft.com/office/drawing/2014/main" xmlns="" id="{2146B3DA-BD5A-4470-B231-06D159E77B6E}"/>
                </a:ext>
              </a:extLst>
            </p:cNvPr>
            <p:cNvSpPr txBox="1"/>
            <p:nvPr/>
          </p:nvSpPr>
          <p:spPr>
            <a:xfrm>
              <a:off x="4953000" y="5915496"/>
              <a:ext cx="419100" cy="230832"/>
            </a:xfrm>
            <a:prstGeom prst="rect">
              <a:avLst/>
            </a:prstGeom>
            <a:noFill/>
          </p:spPr>
          <p:txBody>
            <a:bodyPr wrap="square" rtlCol="0">
              <a:spAutoFit/>
            </a:bodyPr>
            <a:lstStyle/>
            <a:p>
              <a:r>
                <a:rPr lang="fr-FR" dirty="0"/>
                <a:t>Utile</a:t>
              </a:r>
            </a:p>
          </p:txBody>
        </p:sp>
        <p:sp>
          <p:nvSpPr>
            <p:cNvPr id="29" name="ZoneTexte 28">
              <a:extLst>
                <a:ext uri="{FF2B5EF4-FFF2-40B4-BE49-F238E27FC236}">
                  <a16:creationId xmlns:a16="http://schemas.microsoft.com/office/drawing/2014/main" xmlns="" id="{C2BACE47-EAB4-4373-B59C-AC046EFFC945}"/>
                </a:ext>
              </a:extLst>
            </p:cNvPr>
            <p:cNvSpPr txBox="1"/>
            <p:nvPr/>
          </p:nvSpPr>
          <p:spPr>
            <a:xfrm>
              <a:off x="6262322" y="5915496"/>
              <a:ext cx="428635" cy="230832"/>
            </a:xfrm>
            <a:prstGeom prst="rect">
              <a:avLst/>
            </a:prstGeom>
            <a:noFill/>
          </p:spPr>
          <p:txBody>
            <a:bodyPr wrap="square" rtlCol="0">
              <a:spAutoFit/>
            </a:bodyPr>
            <a:lstStyle/>
            <a:p>
              <a:r>
                <a:rPr lang="fr-FR" dirty="0"/>
                <a:t>NSP</a:t>
              </a:r>
            </a:p>
          </p:txBody>
        </p:sp>
        <p:sp>
          <p:nvSpPr>
            <p:cNvPr id="30" name="ZoneTexte 29">
              <a:extLst>
                <a:ext uri="{FF2B5EF4-FFF2-40B4-BE49-F238E27FC236}">
                  <a16:creationId xmlns:a16="http://schemas.microsoft.com/office/drawing/2014/main" xmlns="" id="{ECED35A2-3203-4AD4-AA61-697ACF8F5253}"/>
                </a:ext>
              </a:extLst>
            </p:cNvPr>
            <p:cNvSpPr txBox="1"/>
            <p:nvPr/>
          </p:nvSpPr>
          <p:spPr>
            <a:xfrm>
              <a:off x="6810724" y="5915496"/>
              <a:ext cx="1616728" cy="230832"/>
            </a:xfrm>
            <a:prstGeom prst="rect">
              <a:avLst/>
            </a:prstGeom>
            <a:noFill/>
          </p:spPr>
          <p:txBody>
            <a:bodyPr wrap="square" rtlCol="0">
              <a:spAutoFit/>
            </a:bodyPr>
            <a:lstStyle/>
            <a:p>
              <a:r>
                <a:rPr lang="fr-FR" dirty="0"/>
                <a:t>Non installé durant la visite</a:t>
              </a:r>
            </a:p>
          </p:txBody>
        </p:sp>
      </p:grpSp>
      <p:graphicFrame>
        <p:nvGraphicFramePr>
          <p:cNvPr id="34" name="Graphique 33">
            <a:extLst>
              <a:ext uri="{FF2B5EF4-FFF2-40B4-BE49-F238E27FC236}">
                <a16:creationId xmlns:a16="http://schemas.microsoft.com/office/drawing/2014/main" xmlns="" id="{AB06CAB2-3AA8-4303-A41E-46B2E9F79D84}"/>
              </a:ext>
            </a:extLst>
          </p:cNvPr>
          <p:cNvGraphicFramePr>
            <a:graphicFrameLocks/>
          </p:cNvGraphicFramePr>
          <p:nvPr>
            <p:extLst>
              <p:ext uri="{D42A27DB-BD31-4B8C-83A1-F6EECF244321}">
                <p14:modId xmlns:p14="http://schemas.microsoft.com/office/powerpoint/2010/main" val="266325348"/>
              </p:ext>
            </p:extLst>
          </p:nvPr>
        </p:nvGraphicFramePr>
        <p:xfrm>
          <a:off x="214800" y="4613134"/>
          <a:ext cx="4845600" cy="892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8" name="Graphique 37">
            <a:extLst>
              <a:ext uri="{FF2B5EF4-FFF2-40B4-BE49-F238E27FC236}">
                <a16:creationId xmlns:a16="http://schemas.microsoft.com/office/drawing/2014/main" xmlns="" id="{5AB96D7B-CFE7-4E6E-84B0-6D423AF8384D}"/>
              </a:ext>
            </a:extLst>
          </p:cNvPr>
          <p:cNvGraphicFramePr>
            <a:graphicFrameLocks/>
          </p:cNvGraphicFramePr>
          <p:nvPr>
            <p:extLst>
              <p:ext uri="{D42A27DB-BD31-4B8C-83A1-F6EECF244321}">
                <p14:modId xmlns:p14="http://schemas.microsoft.com/office/powerpoint/2010/main" val="3232046235"/>
              </p:ext>
            </p:extLst>
          </p:nvPr>
        </p:nvGraphicFramePr>
        <p:xfrm>
          <a:off x="214800" y="2859200"/>
          <a:ext cx="4845600" cy="892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9" name="Graphique 38">
            <a:extLst>
              <a:ext uri="{FF2B5EF4-FFF2-40B4-BE49-F238E27FC236}">
                <a16:creationId xmlns:a16="http://schemas.microsoft.com/office/drawing/2014/main" xmlns="" id="{0D82F997-FE2E-47BE-936C-40F308BB4FA9}"/>
              </a:ext>
            </a:extLst>
          </p:cNvPr>
          <p:cNvGraphicFramePr>
            <a:graphicFrameLocks/>
          </p:cNvGraphicFramePr>
          <p:nvPr>
            <p:extLst>
              <p:ext uri="{D42A27DB-BD31-4B8C-83A1-F6EECF244321}">
                <p14:modId xmlns:p14="http://schemas.microsoft.com/office/powerpoint/2010/main" val="2376948767"/>
              </p:ext>
            </p:extLst>
          </p:nvPr>
        </p:nvGraphicFramePr>
        <p:xfrm>
          <a:off x="214800" y="5490100"/>
          <a:ext cx="4845600" cy="8928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0" name="Graphique 39">
            <a:extLst>
              <a:ext uri="{FF2B5EF4-FFF2-40B4-BE49-F238E27FC236}">
                <a16:creationId xmlns:a16="http://schemas.microsoft.com/office/drawing/2014/main" xmlns="" id="{F38EE3A2-A195-428A-B904-DC54C63C2B1E}"/>
              </a:ext>
            </a:extLst>
          </p:cNvPr>
          <p:cNvGraphicFramePr>
            <a:graphicFrameLocks/>
          </p:cNvGraphicFramePr>
          <p:nvPr>
            <p:extLst>
              <p:ext uri="{D42A27DB-BD31-4B8C-83A1-F6EECF244321}">
                <p14:modId xmlns:p14="http://schemas.microsoft.com/office/powerpoint/2010/main" val="2860074534"/>
              </p:ext>
            </p:extLst>
          </p:nvPr>
        </p:nvGraphicFramePr>
        <p:xfrm>
          <a:off x="5060400" y="3736167"/>
          <a:ext cx="4845600" cy="8928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1" name="Graphique 40">
            <a:extLst>
              <a:ext uri="{FF2B5EF4-FFF2-40B4-BE49-F238E27FC236}">
                <a16:creationId xmlns:a16="http://schemas.microsoft.com/office/drawing/2014/main" xmlns="" id="{1AB22AB9-E24B-4B29-B8F7-E08B34E09263}"/>
              </a:ext>
            </a:extLst>
          </p:cNvPr>
          <p:cNvGraphicFramePr>
            <a:graphicFrameLocks/>
          </p:cNvGraphicFramePr>
          <p:nvPr>
            <p:extLst>
              <p:ext uri="{D42A27DB-BD31-4B8C-83A1-F6EECF244321}">
                <p14:modId xmlns:p14="http://schemas.microsoft.com/office/powerpoint/2010/main" val="1869721065"/>
              </p:ext>
            </p:extLst>
          </p:nvPr>
        </p:nvGraphicFramePr>
        <p:xfrm>
          <a:off x="214800" y="3736167"/>
          <a:ext cx="4845600" cy="8928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43" name="Graphique 42">
            <a:extLst>
              <a:ext uri="{FF2B5EF4-FFF2-40B4-BE49-F238E27FC236}">
                <a16:creationId xmlns:a16="http://schemas.microsoft.com/office/drawing/2014/main" xmlns="" id="{A36FFFA6-EA8D-4167-9678-A4A201D26FB2}"/>
              </a:ext>
            </a:extLst>
          </p:cNvPr>
          <p:cNvGraphicFramePr>
            <a:graphicFrameLocks/>
          </p:cNvGraphicFramePr>
          <p:nvPr>
            <p:extLst>
              <p:ext uri="{D42A27DB-BD31-4B8C-83A1-F6EECF244321}">
                <p14:modId xmlns:p14="http://schemas.microsoft.com/office/powerpoint/2010/main" val="2067342923"/>
              </p:ext>
            </p:extLst>
          </p:nvPr>
        </p:nvGraphicFramePr>
        <p:xfrm>
          <a:off x="5060400" y="4613134"/>
          <a:ext cx="4845600" cy="89280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44" name="Graphique 43">
            <a:extLst>
              <a:ext uri="{FF2B5EF4-FFF2-40B4-BE49-F238E27FC236}">
                <a16:creationId xmlns:a16="http://schemas.microsoft.com/office/drawing/2014/main" xmlns="" id="{67A65A24-5456-4DDC-B99D-3A29D97BA536}"/>
              </a:ext>
            </a:extLst>
          </p:cNvPr>
          <p:cNvGraphicFramePr>
            <a:graphicFrameLocks/>
          </p:cNvGraphicFramePr>
          <p:nvPr>
            <p:extLst>
              <p:ext uri="{D42A27DB-BD31-4B8C-83A1-F6EECF244321}">
                <p14:modId xmlns:p14="http://schemas.microsoft.com/office/powerpoint/2010/main" val="1896446378"/>
              </p:ext>
            </p:extLst>
          </p:nvPr>
        </p:nvGraphicFramePr>
        <p:xfrm>
          <a:off x="5060400" y="2859200"/>
          <a:ext cx="4845600" cy="892800"/>
        </p:xfrm>
        <a:graphic>
          <a:graphicData uri="http://schemas.openxmlformats.org/drawingml/2006/chart">
            <c:chart xmlns:c="http://schemas.openxmlformats.org/drawingml/2006/chart" xmlns:r="http://schemas.openxmlformats.org/officeDocument/2006/relationships" r:id="rId8"/>
          </a:graphicData>
        </a:graphic>
      </p:graphicFrame>
      <p:sp>
        <p:nvSpPr>
          <p:cNvPr id="2" name="Rectangle 1">
            <a:extLst>
              <a:ext uri="{FF2B5EF4-FFF2-40B4-BE49-F238E27FC236}">
                <a16:creationId xmlns:a16="http://schemas.microsoft.com/office/drawing/2014/main" xmlns="" id="{80036F81-0881-4E27-9533-CE6FBF7C7193}"/>
              </a:ext>
            </a:extLst>
          </p:cNvPr>
          <p:cNvSpPr/>
          <p:nvPr/>
        </p:nvSpPr>
        <p:spPr>
          <a:xfrm>
            <a:off x="495000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Ecogestes</a:t>
            </a:r>
          </a:p>
        </p:txBody>
      </p:sp>
      <p:sp>
        <p:nvSpPr>
          <p:cNvPr id="16" name="Rectangle 15">
            <a:extLst>
              <a:ext uri="{FF2B5EF4-FFF2-40B4-BE49-F238E27FC236}">
                <a16:creationId xmlns:a16="http://schemas.microsoft.com/office/drawing/2014/main" xmlns="" id="{20A62FF6-9774-47AB-A794-57E137345130}"/>
              </a:ext>
            </a:extLst>
          </p:cNvPr>
          <p:cNvSpPr/>
          <p:nvPr/>
        </p:nvSpPr>
        <p:spPr>
          <a:xfrm>
            <a:off x="6600000" y="0"/>
            <a:ext cx="1656000" cy="180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lang="fr-FR" sz="1200" dirty="0">
                <a:solidFill>
                  <a:schemeClr val="bg1"/>
                </a:solidFill>
              </a:rPr>
              <a:t>Equipements</a:t>
            </a:r>
          </a:p>
        </p:txBody>
      </p:sp>
      <p:sp>
        <p:nvSpPr>
          <p:cNvPr id="17" name="Rectangle 16">
            <a:extLst>
              <a:ext uri="{FF2B5EF4-FFF2-40B4-BE49-F238E27FC236}">
                <a16:creationId xmlns:a16="http://schemas.microsoft.com/office/drawing/2014/main" xmlns="" id="{BCB3C87D-0FFA-4E9D-AE69-25C4A905A7E1}"/>
              </a:ext>
            </a:extLst>
          </p:cNvPr>
          <p:cNvSpPr/>
          <p:nvPr/>
        </p:nvSpPr>
        <p:spPr>
          <a:xfrm>
            <a:off x="825000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Factures</a:t>
            </a:r>
          </a:p>
        </p:txBody>
      </p:sp>
      <p:sp>
        <p:nvSpPr>
          <p:cNvPr id="18" name="Rectangle 17">
            <a:extLst>
              <a:ext uri="{FF2B5EF4-FFF2-40B4-BE49-F238E27FC236}">
                <a16:creationId xmlns:a16="http://schemas.microsoft.com/office/drawing/2014/main" xmlns="" id="{2FDADAA2-0C5F-47D0-A94B-8884BDFCED10}"/>
              </a:ext>
            </a:extLst>
          </p:cNvPr>
          <p:cNvSpPr/>
          <p:nvPr/>
        </p:nvSpPr>
        <p:spPr>
          <a:xfrm>
            <a:off x="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Demande </a:t>
            </a:r>
            <a:r>
              <a:rPr lang="fr-FR" sz="1200" dirty="0" err="1">
                <a:solidFill>
                  <a:schemeClr val="bg1"/>
                </a:solidFill>
              </a:rPr>
              <a:t>accpt</a:t>
            </a:r>
            <a:endParaRPr lang="fr-FR" sz="1200" dirty="0">
              <a:solidFill>
                <a:schemeClr val="bg1"/>
              </a:solidFill>
            </a:endParaRPr>
          </a:p>
        </p:txBody>
      </p:sp>
      <p:sp>
        <p:nvSpPr>
          <p:cNvPr id="19" name="Rectangle 18">
            <a:extLst>
              <a:ext uri="{FF2B5EF4-FFF2-40B4-BE49-F238E27FC236}">
                <a16:creationId xmlns:a16="http://schemas.microsoft.com/office/drawing/2014/main" xmlns="" id="{87FC8B52-BCEF-4327-815E-97C11AEDB155}"/>
              </a:ext>
            </a:extLst>
          </p:cNvPr>
          <p:cNvSpPr/>
          <p:nvPr/>
        </p:nvSpPr>
        <p:spPr>
          <a:xfrm>
            <a:off x="165000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Démarche éco</a:t>
            </a:r>
          </a:p>
        </p:txBody>
      </p:sp>
      <p:sp>
        <p:nvSpPr>
          <p:cNvPr id="20" name="Rectangle 19">
            <a:extLst>
              <a:ext uri="{FF2B5EF4-FFF2-40B4-BE49-F238E27FC236}">
                <a16:creationId xmlns:a16="http://schemas.microsoft.com/office/drawing/2014/main" xmlns="" id="{CD040752-C492-4009-BB2C-90E994DBAA6B}"/>
              </a:ext>
            </a:extLst>
          </p:cNvPr>
          <p:cNvSpPr/>
          <p:nvPr/>
        </p:nvSpPr>
        <p:spPr>
          <a:xfrm>
            <a:off x="330000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Travaux</a:t>
            </a:r>
          </a:p>
        </p:txBody>
      </p:sp>
    </p:spTree>
    <p:extLst>
      <p:ext uri="{BB962C8B-B14F-4D97-AF65-F5344CB8AC3E}">
        <p14:creationId xmlns:p14="http://schemas.microsoft.com/office/powerpoint/2010/main" val="706834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a:extLst>
              <a:ext uri="{FF2B5EF4-FFF2-40B4-BE49-F238E27FC236}">
                <a16:creationId xmlns:a16="http://schemas.microsoft.com/office/drawing/2014/main" xmlns="" id="{6EBD6ADC-71D6-4CA1-9EAA-E22F0F8EE16E}"/>
              </a:ext>
            </a:extLst>
          </p:cNvPr>
          <p:cNvSpPr>
            <a:spLocks noGrp="1"/>
          </p:cNvSpPr>
          <p:nvPr>
            <p:ph type="sldNum" sz="quarter" idx="16"/>
          </p:nvPr>
        </p:nvSpPr>
        <p:spPr/>
        <p:txBody>
          <a:bodyPr/>
          <a:lstStyle/>
          <a:p>
            <a:fld id="{FCEE2C88-6C8F-484D-AF69-578F576B1F44}" type="slidenum">
              <a:rPr lang="en-US" smtClean="0"/>
              <a:pPr/>
              <a:t>17</a:t>
            </a:fld>
            <a:endParaRPr lang="en-US" dirty="0"/>
          </a:p>
        </p:txBody>
      </p:sp>
      <p:sp>
        <p:nvSpPr>
          <p:cNvPr id="32" name="Titre 3">
            <a:extLst>
              <a:ext uri="{FF2B5EF4-FFF2-40B4-BE49-F238E27FC236}">
                <a16:creationId xmlns:a16="http://schemas.microsoft.com/office/drawing/2014/main" xmlns="" id="{F6B35F8E-9316-453D-8B82-5E42328EC8A7}"/>
              </a:ext>
            </a:extLst>
          </p:cNvPr>
          <p:cNvSpPr>
            <a:spLocks noGrp="1"/>
          </p:cNvSpPr>
          <p:nvPr>
            <p:ph type="title"/>
          </p:nvPr>
        </p:nvSpPr>
        <p:spPr>
          <a:xfrm>
            <a:off x="495300" y="188191"/>
            <a:ext cx="8915400" cy="857704"/>
          </a:xfrm>
        </p:spPr>
        <p:txBody>
          <a:bodyPr>
            <a:noAutofit/>
          </a:bodyPr>
          <a:lstStyle/>
          <a:p>
            <a:r>
              <a:rPr lang="fr-FR" sz="2400" dirty="0"/>
              <a:t>Les ménages semblent être convaincus de l’intérêt d’investir dans des équipements moins énergivores</a:t>
            </a:r>
          </a:p>
        </p:txBody>
      </p:sp>
      <p:sp>
        <p:nvSpPr>
          <p:cNvPr id="33" name="Espace réservé du texte 4">
            <a:extLst>
              <a:ext uri="{FF2B5EF4-FFF2-40B4-BE49-F238E27FC236}">
                <a16:creationId xmlns:a16="http://schemas.microsoft.com/office/drawing/2014/main" xmlns="" id="{5377515F-54D4-4FA5-B6B9-84EB01CD1951}"/>
              </a:ext>
            </a:extLst>
          </p:cNvPr>
          <p:cNvSpPr>
            <a:spLocks noGrp="1"/>
          </p:cNvSpPr>
          <p:nvPr>
            <p:ph type="body" sz="quarter" idx="13"/>
          </p:nvPr>
        </p:nvSpPr>
        <p:spPr>
          <a:xfrm>
            <a:off x="495300" y="1291062"/>
            <a:ext cx="8915400" cy="1167085"/>
          </a:xfrm>
        </p:spPr>
        <p:txBody>
          <a:bodyPr/>
          <a:lstStyle/>
          <a:p>
            <a:r>
              <a:rPr lang="fr-FR" sz="1400" dirty="0"/>
              <a:t>8 personnes sur les 23 interrogées ont remplacé un ou plusieurs gros équipements électroménagers depuis la visite</a:t>
            </a:r>
          </a:p>
          <a:p>
            <a:pPr lvl="1"/>
            <a:r>
              <a:rPr lang="fr-FR" sz="1200" dirty="0"/>
              <a:t>Lorsqu’ils le font, les ménages investissent dans des équipements moins énergivores</a:t>
            </a:r>
          </a:p>
          <a:p>
            <a:pPr lvl="1"/>
            <a:r>
              <a:rPr lang="fr-FR" sz="1200" dirty="0"/>
              <a:t>Il est cependant difficile d’attribuer ce résultat uniquement à la visite dans la mesure où les équipements moins énergivores sont également plus présents à la vente.</a:t>
            </a:r>
          </a:p>
        </p:txBody>
      </p:sp>
      <p:grpSp>
        <p:nvGrpSpPr>
          <p:cNvPr id="7" name="Groupe 6">
            <a:extLst>
              <a:ext uri="{FF2B5EF4-FFF2-40B4-BE49-F238E27FC236}">
                <a16:creationId xmlns:a16="http://schemas.microsoft.com/office/drawing/2014/main" xmlns="" id="{0BB7B74A-C574-42F0-99FE-F0B101CBC268}"/>
              </a:ext>
            </a:extLst>
          </p:cNvPr>
          <p:cNvGrpSpPr/>
          <p:nvPr/>
        </p:nvGrpSpPr>
        <p:grpSpPr>
          <a:xfrm>
            <a:off x="923925" y="2681009"/>
            <a:ext cx="4356888" cy="617475"/>
            <a:chOff x="947184" y="3488438"/>
            <a:chExt cx="4356888" cy="617475"/>
          </a:xfrm>
        </p:grpSpPr>
        <p:sp>
          <p:nvSpPr>
            <p:cNvPr id="37" name="Rectangle : coins arrondis 36">
              <a:extLst>
                <a:ext uri="{FF2B5EF4-FFF2-40B4-BE49-F238E27FC236}">
                  <a16:creationId xmlns:a16="http://schemas.microsoft.com/office/drawing/2014/main" xmlns="" id="{C0554D55-A847-4D68-BC57-3F14A7F87441}"/>
                </a:ext>
              </a:extLst>
            </p:cNvPr>
            <p:cNvSpPr/>
            <p:nvPr/>
          </p:nvSpPr>
          <p:spPr>
            <a:xfrm>
              <a:off x="947184" y="3488438"/>
              <a:ext cx="1865746" cy="617475"/>
            </a:xfrm>
            <a:prstGeom prst="round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400" dirty="0">
                  <a:solidFill>
                    <a:schemeClr val="tx1"/>
                  </a:solidFill>
                </a:rPr>
                <a:t>Réfrigérateur</a:t>
              </a:r>
            </a:p>
          </p:txBody>
        </p:sp>
        <p:sp>
          <p:nvSpPr>
            <p:cNvPr id="42" name="Rectangle : coins arrondis 38">
              <a:extLst>
                <a:ext uri="{FF2B5EF4-FFF2-40B4-BE49-F238E27FC236}">
                  <a16:creationId xmlns:a16="http://schemas.microsoft.com/office/drawing/2014/main" xmlns="" id="{AE959F08-4723-45C0-AC14-59AB7DEFDA40}"/>
                </a:ext>
              </a:extLst>
            </p:cNvPr>
            <p:cNvSpPr/>
            <p:nvPr/>
          </p:nvSpPr>
          <p:spPr>
            <a:xfrm>
              <a:off x="3144068" y="3488438"/>
              <a:ext cx="1440000" cy="617475"/>
            </a:xfrm>
            <a:prstGeom prst="roundRect">
              <a:avLst/>
            </a:prstGeom>
            <a:solidFill>
              <a:schemeClr val="accent6"/>
            </a:solidFill>
            <a:ln w="190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sz="1600" b="1" dirty="0">
                <a:solidFill>
                  <a:schemeClr val="accent4"/>
                </a:solidFill>
              </a:endParaRPr>
            </a:p>
          </p:txBody>
        </p:sp>
        <p:sp>
          <p:nvSpPr>
            <p:cNvPr id="45" name="Rectangle : coins arrondis 44">
              <a:extLst>
                <a:ext uri="{FF2B5EF4-FFF2-40B4-BE49-F238E27FC236}">
                  <a16:creationId xmlns:a16="http://schemas.microsoft.com/office/drawing/2014/main" xmlns="" id="{3EF06AF0-3FD0-48F8-BB37-4787F6E3D4D1}"/>
                </a:ext>
              </a:extLst>
            </p:cNvPr>
            <p:cNvSpPr/>
            <p:nvPr/>
          </p:nvSpPr>
          <p:spPr>
            <a:xfrm>
              <a:off x="3144072" y="3488438"/>
              <a:ext cx="2160000" cy="617475"/>
            </a:xfrm>
            <a:prstGeom prst="roundRect">
              <a:avLst/>
            </a:prstGeom>
            <a:noFill/>
            <a:ln w="19050">
              <a:solidFill>
                <a:schemeClr val="accent4"/>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600" b="1" dirty="0">
                  <a:solidFill>
                    <a:schemeClr val="bg1"/>
                  </a:solidFill>
                </a:rPr>
                <a:t>2/3</a:t>
              </a:r>
            </a:p>
          </p:txBody>
        </p:sp>
      </p:grpSp>
      <p:grpSp>
        <p:nvGrpSpPr>
          <p:cNvPr id="9" name="Groupe 8">
            <a:extLst>
              <a:ext uri="{FF2B5EF4-FFF2-40B4-BE49-F238E27FC236}">
                <a16:creationId xmlns:a16="http://schemas.microsoft.com/office/drawing/2014/main" xmlns="" id="{0EF48775-6FDE-4AE7-B5D9-959C5F1036B9}"/>
              </a:ext>
            </a:extLst>
          </p:cNvPr>
          <p:cNvGrpSpPr/>
          <p:nvPr/>
        </p:nvGrpSpPr>
        <p:grpSpPr>
          <a:xfrm>
            <a:off x="923925" y="3408696"/>
            <a:ext cx="4356888" cy="617475"/>
            <a:chOff x="947184" y="5557895"/>
            <a:chExt cx="4356888" cy="617475"/>
          </a:xfrm>
        </p:grpSpPr>
        <p:grpSp>
          <p:nvGrpSpPr>
            <p:cNvPr id="8" name="Groupe 7">
              <a:extLst>
                <a:ext uri="{FF2B5EF4-FFF2-40B4-BE49-F238E27FC236}">
                  <a16:creationId xmlns:a16="http://schemas.microsoft.com/office/drawing/2014/main" xmlns="" id="{17CF40B9-7364-4216-A5FE-A39D336CDC2E}"/>
                </a:ext>
              </a:extLst>
            </p:cNvPr>
            <p:cNvGrpSpPr/>
            <p:nvPr/>
          </p:nvGrpSpPr>
          <p:grpSpPr>
            <a:xfrm>
              <a:off x="947184" y="5557895"/>
              <a:ext cx="4356884" cy="617475"/>
              <a:chOff x="947184" y="5557895"/>
              <a:chExt cx="4356884" cy="617475"/>
            </a:xfrm>
          </p:grpSpPr>
          <p:sp>
            <p:nvSpPr>
              <p:cNvPr id="3" name="Rectangle : coins arrondis 38">
                <a:extLst>
                  <a:ext uri="{FF2B5EF4-FFF2-40B4-BE49-F238E27FC236}">
                    <a16:creationId xmlns:a16="http://schemas.microsoft.com/office/drawing/2014/main" xmlns="" id="{6313BED8-CABF-4513-B7EC-51A1F91D7404}"/>
                  </a:ext>
                </a:extLst>
              </p:cNvPr>
              <p:cNvSpPr/>
              <p:nvPr/>
            </p:nvSpPr>
            <p:spPr>
              <a:xfrm>
                <a:off x="3144068" y="5557895"/>
                <a:ext cx="2160000" cy="617475"/>
              </a:xfrm>
              <a:prstGeom prst="roundRect">
                <a:avLst/>
              </a:prstGeom>
              <a:solidFill>
                <a:schemeClr val="accent6"/>
              </a:solidFill>
              <a:ln w="190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sz="1600" b="1" dirty="0">
                  <a:solidFill>
                    <a:schemeClr val="accent4"/>
                  </a:solidFill>
                </a:endParaRPr>
              </a:p>
            </p:txBody>
          </p:sp>
          <p:sp>
            <p:nvSpPr>
              <p:cNvPr id="38" name="Rectangle : coins arrondis 37">
                <a:extLst>
                  <a:ext uri="{FF2B5EF4-FFF2-40B4-BE49-F238E27FC236}">
                    <a16:creationId xmlns:a16="http://schemas.microsoft.com/office/drawing/2014/main" xmlns="" id="{F15A98EC-D3E6-4707-A282-97930189FF7D}"/>
                  </a:ext>
                </a:extLst>
              </p:cNvPr>
              <p:cNvSpPr/>
              <p:nvPr/>
            </p:nvSpPr>
            <p:spPr>
              <a:xfrm>
                <a:off x="947184" y="5557895"/>
                <a:ext cx="1865746" cy="617475"/>
              </a:xfrm>
              <a:prstGeom prst="round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400" dirty="0">
                    <a:solidFill>
                      <a:schemeClr val="tx1"/>
                    </a:solidFill>
                  </a:rPr>
                  <a:t>Lave-vaisselle</a:t>
                </a:r>
              </a:p>
            </p:txBody>
          </p:sp>
        </p:grpSp>
        <p:sp>
          <p:nvSpPr>
            <p:cNvPr id="46" name="Rectangle : coins arrondis 45">
              <a:extLst>
                <a:ext uri="{FF2B5EF4-FFF2-40B4-BE49-F238E27FC236}">
                  <a16:creationId xmlns:a16="http://schemas.microsoft.com/office/drawing/2014/main" xmlns="" id="{27EFE967-0093-46E9-8FDA-4091E973B176}"/>
                </a:ext>
              </a:extLst>
            </p:cNvPr>
            <p:cNvSpPr/>
            <p:nvPr/>
          </p:nvSpPr>
          <p:spPr>
            <a:xfrm>
              <a:off x="3144072" y="5557895"/>
              <a:ext cx="2160000" cy="617475"/>
            </a:xfrm>
            <a:prstGeom prst="roundRect">
              <a:avLst/>
            </a:prstGeom>
            <a:noFill/>
            <a:ln w="19050">
              <a:solidFill>
                <a:schemeClr val="accent4"/>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600" b="1" dirty="0">
                  <a:solidFill>
                    <a:schemeClr val="bg1"/>
                  </a:solidFill>
                </a:rPr>
                <a:t>3/3</a:t>
              </a:r>
            </a:p>
          </p:txBody>
        </p:sp>
      </p:grpSp>
      <p:sp>
        <p:nvSpPr>
          <p:cNvPr id="2" name="Rectangle 1">
            <a:extLst>
              <a:ext uri="{FF2B5EF4-FFF2-40B4-BE49-F238E27FC236}">
                <a16:creationId xmlns:a16="http://schemas.microsoft.com/office/drawing/2014/main" xmlns="" id="{1C3A5FDC-D29B-456F-ABF0-F72D427E30E1}"/>
              </a:ext>
            </a:extLst>
          </p:cNvPr>
          <p:cNvSpPr/>
          <p:nvPr/>
        </p:nvSpPr>
        <p:spPr>
          <a:xfrm>
            <a:off x="6045525" y="4885600"/>
            <a:ext cx="2603863" cy="1292711"/>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just"/>
            <a:r>
              <a:rPr lang="fr-FR" sz="1100" i="1" dirty="0">
                <a:solidFill>
                  <a:schemeClr val="tx1"/>
                </a:solidFill>
              </a:rPr>
              <a:t>Note de lecture : La partie rose de la jauge représente le nombre de ménage ayant remplacé leur appareil pour un moins énergivore. La jauge entière représente le nombre total de personnes ayant remplacé l’équipement en question</a:t>
            </a:r>
          </a:p>
        </p:txBody>
      </p:sp>
      <p:grpSp>
        <p:nvGrpSpPr>
          <p:cNvPr id="25" name="Groupe 24">
            <a:extLst>
              <a:ext uri="{FF2B5EF4-FFF2-40B4-BE49-F238E27FC236}">
                <a16:creationId xmlns:a16="http://schemas.microsoft.com/office/drawing/2014/main" xmlns="" id="{1B733171-9EC8-4C39-B1F3-277DB76E07C1}"/>
              </a:ext>
            </a:extLst>
          </p:cNvPr>
          <p:cNvGrpSpPr/>
          <p:nvPr/>
        </p:nvGrpSpPr>
        <p:grpSpPr>
          <a:xfrm>
            <a:off x="923925" y="4136383"/>
            <a:ext cx="3636888" cy="617475"/>
            <a:chOff x="947184" y="5557895"/>
            <a:chExt cx="3636888" cy="617475"/>
          </a:xfrm>
        </p:grpSpPr>
        <p:grpSp>
          <p:nvGrpSpPr>
            <p:cNvPr id="26" name="Groupe 25">
              <a:extLst>
                <a:ext uri="{FF2B5EF4-FFF2-40B4-BE49-F238E27FC236}">
                  <a16:creationId xmlns:a16="http://schemas.microsoft.com/office/drawing/2014/main" xmlns="" id="{17C0DC0C-659A-43FD-9F06-A2D340BFD182}"/>
                </a:ext>
              </a:extLst>
            </p:cNvPr>
            <p:cNvGrpSpPr/>
            <p:nvPr/>
          </p:nvGrpSpPr>
          <p:grpSpPr>
            <a:xfrm>
              <a:off x="947184" y="5557895"/>
              <a:ext cx="3636884" cy="617475"/>
              <a:chOff x="947184" y="5557895"/>
              <a:chExt cx="3636884" cy="617475"/>
            </a:xfrm>
          </p:grpSpPr>
          <p:sp>
            <p:nvSpPr>
              <p:cNvPr id="28" name="Rectangle : coins arrondis 38">
                <a:extLst>
                  <a:ext uri="{FF2B5EF4-FFF2-40B4-BE49-F238E27FC236}">
                    <a16:creationId xmlns:a16="http://schemas.microsoft.com/office/drawing/2014/main" xmlns="" id="{1E99AA80-4511-4BD9-A5AB-37E945EB4C07}"/>
                  </a:ext>
                </a:extLst>
              </p:cNvPr>
              <p:cNvSpPr/>
              <p:nvPr/>
            </p:nvSpPr>
            <p:spPr>
              <a:xfrm>
                <a:off x="3144068" y="5557895"/>
                <a:ext cx="1440000" cy="617475"/>
              </a:xfrm>
              <a:prstGeom prst="roundRect">
                <a:avLst/>
              </a:prstGeom>
              <a:solidFill>
                <a:schemeClr val="accent6"/>
              </a:solidFill>
              <a:ln w="190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sz="1600" b="1" dirty="0">
                  <a:solidFill>
                    <a:schemeClr val="accent4"/>
                  </a:solidFill>
                </a:endParaRPr>
              </a:p>
            </p:txBody>
          </p:sp>
          <p:sp>
            <p:nvSpPr>
              <p:cNvPr id="29" name="Rectangle : coins arrondis 28">
                <a:extLst>
                  <a:ext uri="{FF2B5EF4-FFF2-40B4-BE49-F238E27FC236}">
                    <a16:creationId xmlns:a16="http://schemas.microsoft.com/office/drawing/2014/main" xmlns="" id="{C0A6A8DE-E5BB-4A24-8858-75BA561684F8}"/>
                  </a:ext>
                </a:extLst>
              </p:cNvPr>
              <p:cNvSpPr/>
              <p:nvPr/>
            </p:nvSpPr>
            <p:spPr>
              <a:xfrm>
                <a:off x="947184" y="5557895"/>
                <a:ext cx="1865746" cy="617475"/>
              </a:xfrm>
              <a:prstGeom prst="round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400" dirty="0">
                    <a:solidFill>
                      <a:schemeClr val="tx1"/>
                    </a:solidFill>
                  </a:rPr>
                  <a:t>Congélateur</a:t>
                </a:r>
              </a:p>
            </p:txBody>
          </p:sp>
        </p:grpSp>
        <p:sp>
          <p:nvSpPr>
            <p:cNvPr id="27" name="Rectangle : coins arrondis 26">
              <a:extLst>
                <a:ext uri="{FF2B5EF4-FFF2-40B4-BE49-F238E27FC236}">
                  <a16:creationId xmlns:a16="http://schemas.microsoft.com/office/drawing/2014/main" xmlns="" id="{62C9C1AA-DDAA-475F-8DB9-2397EC20E8CB}"/>
                </a:ext>
              </a:extLst>
            </p:cNvPr>
            <p:cNvSpPr/>
            <p:nvPr/>
          </p:nvSpPr>
          <p:spPr>
            <a:xfrm>
              <a:off x="3144072" y="5557895"/>
              <a:ext cx="1440000" cy="617475"/>
            </a:xfrm>
            <a:prstGeom prst="roundRect">
              <a:avLst/>
            </a:prstGeom>
            <a:noFill/>
            <a:ln w="19050">
              <a:solidFill>
                <a:schemeClr val="accent4"/>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600" b="1" dirty="0">
                  <a:solidFill>
                    <a:schemeClr val="bg1"/>
                  </a:solidFill>
                </a:rPr>
                <a:t>2/2</a:t>
              </a:r>
            </a:p>
          </p:txBody>
        </p:sp>
      </p:grpSp>
      <p:grpSp>
        <p:nvGrpSpPr>
          <p:cNvPr id="30" name="Groupe 29">
            <a:extLst>
              <a:ext uri="{FF2B5EF4-FFF2-40B4-BE49-F238E27FC236}">
                <a16:creationId xmlns:a16="http://schemas.microsoft.com/office/drawing/2014/main" xmlns="" id="{45059480-ACE3-47F6-89AA-89DC523B9A1A}"/>
              </a:ext>
            </a:extLst>
          </p:cNvPr>
          <p:cNvGrpSpPr/>
          <p:nvPr/>
        </p:nvGrpSpPr>
        <p:grpSpPr>
          <a:xfrm>
            <a:off x="923925" y="4864070"/>
            <a:ext cx="3636888" cy="617475"/>
            <a:chOff x="947184" y="5557895"/>
            <a:chExt cx="3636888" cy="617475"/>
          </a:xfrm>
        </p:grpSpPr>
        <p:grpSp>
          <p:nvGrpSpPr>
            <p:cNvPr id="31" name="Groupe 30">
              <a:extLst>
                <a:ext uri="{FF2B5EF4-FFF2-40B4-BE49-F238E27FC236}">
                  <a16:creationId xmlns:a16="http://schemas.microsoft.com/office/drawing/2014/main" xmlns="" id="{C6AA669E-D345-4F16-A6FE-99ABEC4BA4D7}"/>
                </a:ext>
              </a:extLst>
            </p:cNvPr>
            <p:cNvGrpSpPr/>
            <p:nvPr/>
          </p:nvGrpSpPr>
          <p:grpSpPr>
            <a:xfrm>
              <a:off x="947184" y="5557895"/>
              <a:ext cx="3636884" cy="617475"/>
              <a:chOff x="947184" y="5557895"/>
              <a:chExt cx="3636884" cy="617475"/>
            </a:xfrm>
          </p:grpSpPr>
          <p:sp>
            <p:nvSpPr>
              <p:cNvPr id="35" name="Rectangle : coins arrondis 38">
                <a:extLst>
                  <a:ext uri="{FF2B5EF4-FFF2-40B4-BE49-F238E27FC236}">
                    <a16:creationId xmlns:a16="http://schemas.microsoft.com/office/drawing/2014/main" xmlns="" id="{906D9846-507B-48DB-BC11-37A267BF984D}"/>
                  </a:ext>
                </a:extLst>
              </p:cNvPr>
              <p:cNvSpPr/>
              <p:nvPr/>
            </p:nvSpPr>
            <p:spPr>
              <a:xfrm>
                <a:off x="3144068" y="5557895"/>
                <a:ext cx="1440000" cy="617475"/>
              </a:xfrm>
              <a:prstGeom prst="roundRect">
                <a:avLst/>
              </a:prstGeom>
              <a:solidFill>
                <a:schemeClr val="accent6"/>
              </a:solidFill>
              <a:ln w="190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sz="1600" b="1" dirty="0">
                  <a:solidFill>
                    <a:schemeClr val="accent4"/>
                  </a:solidFill>
                </a:endParaRPr>
              </a:p>
            </p:txBody>
          </p:sp>
          <p:sp>
            <p:nvSpPr>
              <p:cNvPr id="36" name="Rectangle : coins arrondis 35">
                <a:extLst>
                  <a:ext uri="{FF2B5EF4-FFF2-40B4-BE49-F238E27FC236}">
                    <a16:creationId xmlns:a16="http://schemas.microsoft.com/office/drawing/2014/main" xmlns="" id="{7F4C841E-06BF-4659-9D47-F5C39F956213}"/>
                  </a:ext>
                </a:extLst>
              </p:cNvPr>
              <p:cNvSpPr/>
              <p:nvPr/>
            </p:nvSpPr>
            <p:spPr>
              <a:xfrm>
                <a:off x="947184" y="5557895"/>
                <a:ext cx="1865746" cy="617475"/>
              </a:xfrm>
              <a:prstGeom prst="round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400" dirty="0">
                    <a:solidFill>
                      <a:schemeClr val="tx1"/>
                    </a:solidFill>
                  </a:rPr>
                  <a:t>Machine à laver</a:t>
                </a:r>
              </a:p>
            </p:txBody>
          </p:sp>
        </p:grpSp>
        <p:sp>
          <p:nvSpPr>
            <p:cNvPr id="34" name="Rectangle : coins arrondis 33">
              <a:extLst>
                <a:ext uri="{FF2B5EF4-FFF2-40B4-BE49-F238E27FC236}">
                  <a16:creationId xmlns:a16="http://schemas.microsoft.com/office/drawing/2014/main" xmlns="" id="{059744A8-CC27-4605-939B-47D156A70323}"/>
                </a:ext>
              </a:extLst>
            </p:cNvPr>
            <p:cNvSpPr/>
            <p:nvPr/>
          </p:nvSpPr>
          <p:spPr>
            <a:xfrm>
              <a:off x="3144072" y="5557895"/>
              <a:ext cx="1440000" cy="617475"/>
            </a:xfrm>
            <a:prstGeom prst="roundRect">
              <a:avLst/>
            </a:prstGeom>
            <a:noFill/>
            <a:ln w="19050">
              <a:solidFill>
                <a:schemeClr val="accent4"/>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600" b="1" dirty="0">
                  <a:solidFill>
                    <a:schemeClr val="bg1"/>
                  </a:solidFill>
                </a:rPr>
                <a:t>2/2</a:t>
              </a:r>
            </a:p>
          </p:txBody>
        </p:sp>
      </p:grpSp>
      <p:grpSp>
        <p:nvGrpSpPr>
          <p:cNvPr id="39" name="Groupe 38">
            <a:extLst>
              <a:ext uri="{FF2B5EF4-FFF2-40B4-BE49-F238E27FC236}">
                <a16:creationId xmlns:a16="http://schemas.microsoft.com/office/drawing/2014/main" xmlns="" id="{9D42AF0A-DFE5-4702-8250-00357CF44D1F}"/>
              </a:ext>
            </a:extLst>
          </p:cNvPr>
          <p:cNvGrpSpPr/>
          <p:nvPr/>
        </p:nvGrpSpPr>
        <p:grpSpPr>
          <a:xfrm>
            <a:off x="923925" y="5591756"/>
            <a:ext cx="3636888" cy="617475"/>
            <a:chOff x="947184" y="5557895"/>
            <a:chExt cx="3636888" cy="617475"/>
          </a:xfrm>
        </p:grpSpPr>
        <p:grpSp>
          <p:nvGrpSpPr>
            <p:cNvPr id="40" name="Groupe 39">
              <a:extLst>
                <a:ext uri="{FF2B5EF4-FFF2-40B4-BE49-F238E27FC236}">
                  <a16:creationId xmlns:a16="http://schemas.microsoft.com/office/drawing/2014/main" xmlns="" id="{BB5365B0-BF86-43AA-B26E-DEE4245A2F06}"/>
                </a:ext>
              </a:extLst>
            </p:cNvPr>
            <p:cNvGrpSpPr/>
            <p:nvPr/>
          </p:nvGrpSpPr>
          <p:grpSpPr>
            <a:xfrm>
              <a:off x="947184" y="5557895"/>
              <a:ext cx="3636884" cy="617475"/>
              <a:chOff x="947184" y="5557895"/>
              <a:chExt cx="3636884" cy="617475"/>
            </a:xfrm>
          </p:grpSpPr>
          <p:sp>
            <p:nvSpPr>
              <p:cNvPr id="43" name="Rectangle : coins arrondis 38">
                <a:extLst>
                  <a:ext uri="{FF2B5EF4-FFF2-40B4-BE49-F238E27FC236}">
                    <a16:creationId xmlns:a16="http://schemas.microsoft.com/office/drawing/2014/main" xmlns="" id="{CD96157F-BB40-407D-A1B1-64FFFC7A25C2}"/>
                  </a:ext>
                </a:extLst>
              </p:cNvPr>
              <p:cNvSpPr/>
              <p:nvPr/>
            </p:nvSpPr>
            <p:spPr>
              <a:xfrm>
                <a:off x="3144068" y="5557895"/>
                <a:ext cx="1440000" cy="617475"/>
              </a:xfrm>
              <a:prstGeom prst="roundRect">
                <a:avLst/>
              </a:prstGeom>
              <a:solidFill>
                <a:schemeClr val="accent6"/>
              </a:solidFill>
              <a:ln w="19050">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sz="1600" b="1" dirty="0">
                  <a:solidFill>
                    <a:schemeClr val="accent4"/>
                  </a:solidFill>
                </a:endParaRPr>
              </a:p>
            </p:txBody>
          </p:sp>
          <p:sp>
            <p:nvSpPr>
              <p:cNvPr id="44" name="Rectangle : coins arrondis 43">
                <a:extLst>
                  <a:ext uri="{FF2B5EF4-FFF2-40B4-BE49-F238E27FC236}">
                    <a16:creationId xmlns:a16="http://schemas.microsoft.com/office/drawing/2014/main" xmlns="" id="{87A37126-AFDE-4E7F-BA41-7BDD52DC8224}"/>
                  </a:ext>
                </a:extLst>
              </p:cNvPr>
              <p:cNvSpPr/>
              <p:nvPr/>
            </p:nvSpPr>
            <p:spPr>
              <a:xfrm>
                <a:off x="947184" y="5557895"/>
                <a:ext cx="1865746" cy="617475"/>
              </a:xfrm>
              <a:prstGeom prst="round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400" dirty="0">
                    <a:solidFill>
                      <a:schemeClr val="tx1"/>
                    </a:solidFill>
                  </a:rPr>
                  <a:t>Sèche-linge</a:t>
                </a:r>
              </a:p>
            </p:txBody>
          </p:sp>
        </p:grpSp>
        <p:sp>
          <p:nvSpPr>
            <p:cNvPr id="41" name="Rectangle : coins arrondis 40">
              <a:extLst>
                <a:ext uri="{FF2B5EF4-FFF2-40B4-BE49-F238E27FC236}">
                  <a16:creationId xmlns:a16="http://schemas.microsoft.com/office/drawing/2014/main" xmlns="" id="{633DCA02-17E2-4B73-92E7-DD10B572DE5F}"/>
                </a:ext>
              </a:extLst>
            </p:cNvPr>
            <p:cNvSpPr/>
            <p:nvPr/>
          </p:nvSpPr>
          <p:spPr>
            <a:xfrm>
              <a:off x="3144072" y="5557895"/>
              <a:ext cx="1440000" cy="617475"/>
            </a:xfrm>
            <a:prstGeom prst="roundRect">
              <a:avLst/>
            </a:prstGeom>
            <a:noFill/>
            <a:ln w="19050">
              <a:solidFill>
                <a:schemeClr val="accent4"/>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600" b="1" dirty="0">
                  <a:solidFill>
                    <a:schemeClr val="bg1"/>
                  </a:solidFill>
                </a:rPr>
                <a:t>2/2</a:t>
              </a:r>
            </a:p>
          </p:txBody>
        </p:sp>
      </p:grpSp>
      <p:sp>
        <p:nvSpPr>
          <p:cNvPr id="10" name="Rectangle 9">
            <a:extLst>
              <a:ext uri="{FF2B5EF4-FFF2-40B4-BE49-F238E27FC236}">
                <a16:creationId xmlns:a16="http://schemas.microsoft.com/office/drawing/2014/main" xmlns="" id="{34E6AD58-85B6-404B-8FD3-4E07095B8DFC}"/>
              </a:ext>
            </a:extLst>
          </p:cNvPr>
          <p:cNvSpPr/>
          <p:nvPr/>
        </p:nvSpPr>
        <p:spPr>
          <a:xfrm>
            <a:off x="495000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Ecogestes</a:t>
            </a:r>
          </a:p>
        </p:txBody>
      </p:sp>
      <p:sp>
        <p:nvSpPr>
          <p:cNvPr id="11" name="Rectangle 10">
            <a:extLst>
              <a:ext uri="{FF2B5EF4-FFF2-40B4-BE49-F238E27FC236}">
                <a16:creationId xmlns:a16="http://schemas.microsoft.com/office/drawing/2014/main" xmlns="" id="{723FB12E-01E8-4B6A-B495-5FD5EDD85F94}"/>
              </a:ext>
            </a:extLst>
          </p:cNvPr>
          <p:cNvSpPr/>
          <p:nvPr/>
        </p:nvSpPr>
        <p:spPr>
          <a:xfrm>
            <a:off x="6600000" y="0"/>
            <a:ext cx="1656000" cy="180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lang="fr-FR" sz="1200" dirty="0">
                <a:solidFill>
                  <a:schemeClr val="bg1"/>
                </a:solidFill>
              </a:rPr>
              <a:t>Equipements</a:t>
            </a:r>
          </a:p>
        </p:txBody>
      </p:sp>
      <p:sp>
        <p:nvSpPr>
          <p:cNvPr id="12" name="Rectangle 11">
            <a:extLst>
              <a:ext uri="{FF2B5EF4-FFF2-40B4-BE49-F238E27FC236}">
                <a16:creationId xmlns:a16="http://schemas.microsoft.com/office/drawing/2014/main" xmlns="" id="{7C550DAA-6EBC-4630-A6A3-AD9DB5F72FCB}"/>
              </a:ext>
            </a:extLst>
          </p:cNvPr>
          <p:cNvSpPr/>
          <p:nvPr/>
        </p:nvSpPr>
        <p:spPr>
          <a:xfrm>
            <a:off x="825000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Factures</a:t>
            </a:r>
          </a:p>
        </p:txBody>
      </p:sp>
      <p:sp>
        <p:nvSpPr>
          <p:cNvPr id="13" name="Rectangle 12">
            <a:extLst>
              <a:ext uri="{FF2B5EF4-FFF2-40B4-BE49-F238E27FC236}">
                <a16:creationId xmlns:a16="http://schemas.microsoft.com/office/drawing/2014/main" xmlns="" id="{8591D217-72F5-4B1A-A257-281DAE3C20C4}"/>
              </a:ext>
            </a:extLst>
          </p:cNvPr>
          <p:cNvSpPr/>
          <p:nvPr/>
        </p:nvSpPr>
        <p:spPr>
          <a:xfrm>
            <a:off x="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Demande </a:t>
            </a:r>
            <a:r>
              <a:rPr lang="fr-FR" sz="1200" dirty="0" err="1">
                <a:solidFill>
                  <a:schemeClr val="bg1"/>
                </a:solidFill>
              </a:rPr>
              <a:t>accpt</a:t>
            </a:r>
            <a:endParaRPr lang="fr-FR" sz="1200" dirty="0">
              <a:solidFill>
                <a:schemeClr val="bg1"/>
              </a:solidFill>
            </a:endParaRPr>
          </a:p>
        </p:txBody>
      </p:sp>
      <p:sp>
        <p:nvSpPr>
          <p:cNvPr id="14" name="Rectangle 13">
            <a:extLst>
              <a:ext uri="{FF2B5EF4-FFF2-40B4-BE49-F238E27FC236}">
                <a16:creationId xmlns:a16="http://schemas.microsoft.com/office/drawing/2014/main" xmlns="" id="{AA2FD027-DD32-42D6-9308-B90E48EF26AD}"/>
              </a:ext>
            </a:extLst>
          </p:cNvPr>
          <p:cNvSpPr/>
          <p:nvPr/>
        </p:nvSpPr>
        <p:spPr>
          <a:xfrm>
            <a:off x="165000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Démarche éco</a:t>
            </a:r>
          </a:p>
        </p:txBody>
      </p:sp>
      <p:sp>
        <p:nvSpPr>
          <p:cNvPr id="15" name="Rectangle 14">
            <a:extLst>
              <a:ext uri="{FF2B5EF4-FFF2-40B4-BE49-F238E27FC236}">
                <a16:creationId xmlns:a16="http://schemas.microsoft.com/office/drawing/2014/main" xmlns="" id="{F2A59304-2123-4B7B-8AFD-1CB8E1542BCE}"/>
              </a:ext>
            </a:extLst>
          </p:cNvPr>
          <p:cNvSpPr/>
          <p:nvPr/>
        </p:nvSpPr>
        <p:spPr>
          <a:xfrm>
            <a:off x="330000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Travaux</a:t>
            </a:r>
          </a:p>
        </p:txBody>
      </p:sp>
    </p:spTree>
    <p:extLst>
      <p:ext uri="{BB962C8B-B14F-4D97-AF65-F5344CB8AC3E}">
        <p14:creationId xmlns:p14="http://schemas.microsoft.com/office/powerpoint/2010/main" val="11743665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a:extLst>
              <a:ext uri="{FF2B5EF4-FFF2-40B4-BE49-F238E27FC236}">
                <a16:creationId xmlns:a16="http://schemas.microsoft.com/office/drawing/2014/main" xmlns="" id="{672A4C43-2CEB-4569-A64E-0BFDB28DA035}"/>
              </a:ext>
            </a:extLst>
          </p:cNvPr>
          <p:cNvSpPr>
            <a:spLocks noGrp="1"/>
          </p:cNvSpPr>
          <p:nvPr>
            <p:ph type="sldNum" sz="quarter" idx="16"/>
          </p:nvPr>
        </p:nvSpPr>
        <p:spPr/>
        <p:txBody>
          <a:bodyPr/>
          <a:lstStyle/>
          <a:p>
            <a:fld id="{FCEE2C88-6C8F-484D-AF69-578F576B1F44}" type="slidenum">
              <a:rPr lang="en-US" smtClean="0"/>
              <a:pPr/>
              <a:t>18</a:t>
            </a:fld>
            <a:endParaRPr lang="en-US" dirty="0"/>
          </a:p>
        </p:txBody>
      </p:sp>
      <p:sp>
        <p:nvSpPr>
          <p:cNvPr id="7" name="Titre 3">
            <a:extLst>
              <a:ext uri="{FF2B5EF4-FFF2-40B4-BE49-F238E27FC236}">
                <a16:creationId xmlns:a16="http://schemas.microsoft.com/office/drawing/2014/main" xmlns="" id="{60F6D401-E00C-4F2E-BCC7-B2163F97EE07}"/>
              </a:ext>
            </a:extLst>
          </p:cNvPr>
          <p:cNvSpPr>
            <a:spLocks noGrp="1"/>
          </p:cNvSpPr>
          <p:nvPr>
            <p:ph type="title"/>
          </p:nvPr>
        </p:nvSpPr>
        <p:spPr>
          <a:xfrm>
            <a:off x="495300" y="188191"/>
            <a:ext cx="8915400" cy="857704"/>
          </a:xfrm>
        </p:spPr>
        <p:txBody>
          <a:bodyPr>
            <a:normAutofit/>
          </a:bodyPr>
          <a:lstStyle/>
          <a:p>
            <a:r>
              <a:rPr lang="fr-FR" sz="2400" dirty="0"/>
              <a:t>Le suivi de la consommation d’énergie est désormais régulier pour 21 ménages sur 27</a:t>
            </a:r>
          </a:p>
        </p:txBody>
      </p:sp>
      <p:sp>
        <p:nvSpPr>
          <p:cNvPr id="8" name="Espace réservé du texte 4">
            <a:extLst>
              <a:ext uri="{FF2B5EF4-FFF2-40B4-BE49-F238E27FC236}">
                <a16:creationId xmlns:a16="http://schemas.microsoft.com/office/drawing/2014/main" xmlns="" id="{B1ADA4D4-E01E-4089-B664-ED34E239E59C}"/>
              </a:ext>
            </a:extLst>
          </p:cNvPr>
          <p:cNvSpPr>
            <a:spLocks noGrp="1"/>
          </p:cNvSpPr>
          <p:nvPr>
            <p:ph type="body" sz="quarter" idx="13"/>
          </p:nvPr>
        </p:nvSpPr>
        <p:spPr>
          <a:xfrm>
            <a:off x="495300" y="1138177"/>
            <a:ext cx="8915400" cy="766976"/>
          </a:xfrm>
        </p:spPr>
        <p:txBody>
          <a:bodyPr/>
          <a:lstStyle/>
          <a:p>
            <a:r>
              <a:rPr lang="fr-FR" sz="1400" dirty="0"/>
              <a:t>Ils sont également 21 à mieux leurs factures depuis l’intervention</a:t>
            </a:r>
          </a:p>
          <a:p>
            <a:pPr lvl="1"/>
            <a:r>
              <a:rPr lang="fr-FR" sz="1200" dirty="0"/>
              <a:t>Seuls 4 sur 27 comprenaient déjà bien leurs factures avant la visite</a:t>
            </a:r>
          </a:p>
          <a:p>
            <a:pPr lvl="1"/>
            <a:r>
              <a:rPr lang="fr-FR" sz="1200" dirty="0"/>
              <a:t>Il ne reste que 2 ménages qui ne comprennent toujours pas bien leurs factures</a:t>
            </a:r>
          </a:p>
        </p:txBody>
      </p:sp>
      <p:sp>
        <p:nvSpPr>
          <p:cNvPr id="9" name="ZoneTexte 8">
            <a:extLst>
              <a:ext uri="{FF2B5EF4-FFF2-40B4-BE49-F238E27FC236}">
                <a16:creationId xmlns:a16="http://schemas.microsoft.com/office/drawing/2014/main" xmlns="" id="{1BFCD96F-D043-4F56-A9F6-75C10ABE182D}"/>
              </a:ext>
            </a:extLst>
          </p:cNvPr>
          <p:cNvSpPr txBox="1"/>
          <p:nvPr/>
        </p:nvSpPr>
        <p:spPr>
          <a:xfrm>
            <a:off x="4730824" y="6082386"/>
            <a:ext cx="444352" cy="230832"/>
          </a:xfrm>
          <a:prstGeom prst="rect">
            <a:avLst/>
          </a:prstGeom>
          <a:solidFill>
            <a:schemeClr val="bg1">
              <a:lumMod val="95000"/>
            </a:schemeClr>
          </a:solidFill>
        </p:spPr>
        <p:txBody>
          <a:bodyPr wrap="none" rtlCol="0">
            <a:spAutoFit/>
          </a:bodyPr>
          <a:lstStyle/>
          <a:p>
            <a:r>
              <a:rPr lang="fr-FR" dirty="0"/>
              <a:t>n=27</a:t>
            </a:r>
          </a:p>
        </p:txBody>
      </p:sp>
      <p:graphicFrame>
        <p:nvGraphicFramePr>
          <p:cNvPr id="17" name="Graphique 16">
            <a:extLst>
              <a:ext uri="{FF2B5EF4-FFF2-40B4-BE49-F238E27FC236}">
                <a16:creationId xmlns:a16="http://schemas.microsoft.com/office/drawing/2014/main" xmlns="" id="{4A4EE19B-1033-4F79-B327-4D983D24AD6D}"/>
              </a:ext>
            </a:extLst>
          </p:cNvPr>
          <p:cNvGraphicFramePr>
            <a:graphicFrameLocks/>
          </p:cNvGraphicFramePr>
          <p:nvPr>
            <p:extLst>
              <p:ext uri="{D42A27DB-BD31-4B8C-83A1-F6EECF244321}">
                <p14:modId xmlns:p14="http://schemas.microsoft.com/office/powerpoint/2010/main" val="1067270739"/>
              </p:ext>
            </p:extLst>
          </p:nvPr>
        </p:nvGraphicFramePr>
        <p:xfrm>
          <a:off x="670303" y="2387573"/>
          <a:ext cx="3329442" cy="287587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0" name="Graphique 19">
            <a:extLst>
              <a:ext uri="{FF2B5EF4-FFF2-40B4-BE49-F238E27FC236}">
                <a16:creationId xmlns:a16="http://schemas.microsoft.com/office/drawing/2014/main" xmlns="" id="{520F2CC2-1D92-4AF5-B993-8F410B9CB15B}"/>
              </a:ext>
            </a:extLst>
          </p:cNvPr>
          <p:cNvGraphicFramePr>
            <a:graphicFrameLocks/>
          </p:cNvGraphicFramePr>
          <p:nvPr>
            <p:extLst>
              <p:ext uri="{D42A27DB-BD31-4B8C-83A1-F6EECF244321}">
                <p14:modId xmlns:p14="http://schemas.microsoft.com/office/powerpoint/2010/main" val="1184470558"/>
              </p:ext>
            </p:extLst>
          </p:nvPr>
        </p:nvGraphicFramePr>
        <p:xfrm>
          <a:off x="4670048" y="2453908"/>
          <a:ext cx="456565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a:extLst>
              <a:ext uri="{FF2B5EF4-FFF2-40B4-BE49-F238E27FC236}">
                <a16:creationId xmlns:a16="http://schemas.microsoft.com/office/drawing/2014/main" xmlns="" id="{CA53C6AE-5000-4787-87E6-82E9E5C23D65}"/>
              </a:ext>
            </a:extLst>
          </p:cNvPr>
          <p:cNvSpPr/>
          <p:nvPr/>
        </p:nvSpPr>
        <p:spPr>
          <a:xfrm>
            <a:off x="495000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Ecogestes</a:t>
            </a:r>
          </a:p>
        </p:txBody>
      </p:sp>
      <p:sp>
        <p:nvSpPr>
          <p:cNvPr id="3" name="Rectangle 2">
            <a:extLst>
              <a:ext uri="{FF2B5EF4-FFF2-40B4-BE49-F238E27FC236}">
                <a16:creationId xmlns:a16="http://schemas.microsoft.com/office/drawing/2014/main" xmlns="" id="{D8E4FC71-C81A-41CA-ADAB-3AA608C890BC}"/>
              </a:ext>
            </a:extLst>
          </p:cNvPr>
          <p:cNvSpPr/>
          <p:nvPr/>
        </p:nvSpPr>
        <p:spPr>
          <a:xfrm>
            <a:off x="660000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Equipements</a:t>
            </a:r>
          </a:p>
        </p:txBody>
      </p:sp>
      <p:sp>
        <p:nvSpPr>
          <p:cNvPr id="25" name="Rectangle 24">
            <a:extLst>
              <a:ext uri="{FF2B5EF4-FFF2-40B4-BE49-F238E27FC236}">
                <a16:creationId xmlns:a16="http://schemas.microsoft.com/office/drawing/2014/main" xmlns="" id="{519AF2FD-C95F-499C-AC57-B163FBDE9E46}"/>
              </a:ext>
            </a:extLst>
          </p:cNvPr>
          <p:cNvSpPr/>
          <p:nvPr/>
        </p:nvSpPr>
        <p:spPr>
          <a:xfrm>
            <a:off x="8250000" y="0"/>
            <a:ext cx="1656000" cy="180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0" tIns="45720" rIns="0" bIns="45720" numCol="1" spcCol="0" rtlCol="0" fromWordArt="0" anchor="ctr" anchorCtr="0" forceAA="0" compatLnSpc="1">
            <a:prstTxWarp prst="textNoShape">
              <a:avLst/>
            </a:prstTxWarp>
            <a:noAutofit/>
          </a:bodyPr>
          <a:lstStyle/>
          <a:p>
            <a:pPr algn="ctr"/>
            <a:r>
              <a:rPr lang="fr-FR" sz="1200" dirty="0">
                <a:solidFill>
                  <a:schemeClr val="bg1"/>
                </a:solidFill>
              </a:rPr>
              <a:t>Factures</a:t>
            </a:r>
          </a:p>
        </p:txBody>
      </p:sp>
      <p:sp>
        <p:nvSpPr>
          <p:cNvPr id="27" name="Rectangle 26">
            <a:extLst>
              <a:ext uri="{FF2B5EF4-FFF2-40B4-BE49-F238E27FC236}">
                <a16:creationId xmlns:a16="http://schemas.microsoft.com/office/drawing/2014/main" xmlns="" id="{FDC17BB4-31DE-4970-ACA2-0221D0493015}"/>
              </a:ext>
            </a:extLst>
          </p:cNvPr>
          <p:cNvSpPr/>
          <p:nvPr/>
        </p:nvSpPr>
        <p:spPr>
          <a:xfrm>
            <a:off x="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Demande </a:t>
            </a:r>
            <a:r>
              <a:rPr lang="fr-FR" sz="1200" dirty="0" err="1">
                <a:solidFill>
                  <a:schemeClr val="bg1"/>
                </a:solidFill>
              </a:rPr>
              <a:t>accpt</a:t>
            </a:r>
            <a:endParaRPr lang="fr-FR" sz="1200" dirty="0">
              <a:solidFill>
                <a:schemeClr val="bg1"/>
              </a:solidFill>
            </a:endParaRPr>
          </a:p>
        </p:txBody>
      </p:sp>
      <p:sp>
        <p:nvSpPr>
          <p:cNvPr id="29" name="Rectangle 28">
            <a:extLst>
              <a:ext uri="{FF2B5EF4-FFF2-40B4-BE49-F238E27FC236}">
                <a16:creationId xmlns:a16="http://schemas.microsoft.com/office/drawing/2014/main" xmlns="" id="{572F09A1-673E-43C5-BD0D-927C284BAB93}"/>
              </a:ext>
            </a:extLst>
          </p:cNvPr>
          <p:cNvSpPr/>
          <p:nvPr/>
        </p:nvSpPr>
        <p:spPr>
          <a:xfrm>
            <a:off x="165000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Démarche éco</a:t>
            </a:r>
          </a:p>
        </p:txBody>
      </p:sp>
      <p:sp>
        <p:nvSpPr>
          <p:cNvPr id="31" name="Rectangle 30">
            <a:extLst>
              <a:ext uri="{FF2B5EF4-FFF2-40B4-BE49-F238E27FC236}">
                <a16:creationId xmlns:a16="http://schemas.microsoft.com/office/drawing/2014/main" xmlns="" id="{F9890A0B-4BD1-4504-9796-3115F448F67D}"/>
              </a:ext>
            </a:extLst>
          </p:cNvPr>
          <p:cNvSpPr/>
          <p:nvPr/>
        </p:nvSpPr>
        <p:spPr>
          <a:xfrm>
            <a:off x="3300000" y="0"/>
            <a:ext cx="1656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Travaux</a:t>
            </a:r>
          </a:p>
        </p:txBody>
      </p:sp>
    </p:spTree>
    <p:extLst>
      <p:ext uri="{BB962C8B-B14F-4D97-AF65-F5344CB8AC3E}">
        <p14:creationId xmlns:p14="http://schemas.microsoft.com/office/powerpoint/2010/main" val="26061768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58F60A1-330E-4AD2-9340-E5D5C86CE8B1}"/>
              </a:ext>
            </a:extLst>
          </p:cNvPr>
          <p:cNvSpPr>
            <a:spLocks noGrp="1"/>
          </p:cNvSpPr>
          <p:nvPr>
            <p:ph type="title"/>
          </p:nvPr>
        </p:nvSpPr>
        <p:spPr/>
        <p:txBody>
          <a:bodyPr/>
          <a:lstStyle/>
          <a:p>
            <a:r>
              <a:rPr lang="fr-FR" dirty="0"/>
              <a:t>Les effets observés </a:t>
            </a:r>
          </a:p>
        </p:txBody>
      </p:sp>
      <p:sp>
        <p:nvSpPr>
          <p:cNvPr id="7" name="Espace réservé du numéro de diapositive 6">
            <a:extLst>
              <a:ext uri="{FF2B5EF4-FFF2-40B4-BE49-F238E27FC236}">
                <a16:creationId xmlns:a16="http://schemas.microsoft.com/office/drawing/2014/main" xmlns="" id="{5206AE39-712F-4261-9052-6FA6C95CFCDD}"/>
              </a:ext>
            </a:extLst>
          </p:cNvPr>
          <p:cNvSpPr>
            <a:spLocks noGrp="1"/>
          </p:cNvSpPr>
          <p:nvPr>
            <p:ph type="sldNum" sz="quarter" idx="17"/>
          </p:nvPr>
        </p:nvSpPr>
        <p:spPr/>
        <p:txBody>
          <a:bodyPr/>
          <a:lstStyle/>
          <a:p>
            <a:fld id="{FCEE2C88-6C8F-484D-AF69-578F576B1F44}" type="slidenum">
              <a:rPr lang="en-US" smtClean="0"/>
              <a:pPr/>
              <a:t>19</a:t>
            </a:fld>
            <a:endParaRPr lang="en-US" dirty="0"/>
          </a:p>
        </p:txBody>
      </p:sp>
    </p:spTree>
    <p:extLst>
      <p:ext uri="{BB962C8B-B14F-4D97-AF65-F5344CB8AC3E}">
        <p14:creationId xmlns:p14="http://schemas.microsoft.com/office/powerpoint/2010/main" val="2253841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a:extLst>
              <a:ext uri="{FF2B5EF4-FFF2-40B4-BE49-F238E27FC236}">
                <a16:creationId xmlns:a16="http://schemas.microsoft.com/office/drawing/2014/main" xmlns="" id="{CAAAD674-D694-4D08-90D9-6682E741875B}"/>
              </a:ext>
            </a:extLst>
          </p:cNvPr>
          <p:cNvSpPr>
            <a:spLocks noGrp="1"/>
          </p:cNvSpPr>
          <p:nvPr>
            <p:ph type="sldNum" sz="quarter" idx="16"/>
          </p:nvPr>
        </p:nvSpPr>
        <p:spPr/>
        <p:txBody>
          <a:bodyPr/>
          <a:lstStyle/>
          <a:p>
            <a:fld id="{FCEE2C88-6C8F-484D-AF69-578F576B1F44}" type="slidenum">
              <a:rPr lang="en-US" smtClean="0"/>
              <a:pPr/>
              <a:t>2</a:t>
            </a:fld>
            <a:endParaRPr lang="en-US" dirty="0"/>
          </a:p>
        </p:txBody>
      </p:sp>
      <p:sp>
        <p:nvSpPr>
          <p:cNvPr id="12" name="Titre 3">
            <a:extLst>
              <a:ext uri="{FF2B5EF4-FFF2-40B4-BE49-F238E27FC236}">
                <a16:creationId xmlns:a16="http://schemas.microsoft.com/office/drawing/2014/main" xmlns="" id="{74ADDC3B-7491-45D1-A8FC-603141236656}"/>
              </a:ext>
            </a:extLst>
          </p:cNvPr>
          <p:cNvSpPr>
            <a:spLocks noGrp="1"/>
          </p:cNvSpPr>
          <p:nvPr>
            <p:ph type="title"/>
          </p:nvPr>
        </p:nvSpPr>
        <p:spPr>
          <a:xfrm>
            <a:off x="495300" y="12700"/>
            <a:ext cx="8915400" cy="857704"/>
          </a:xfrm>
        </p:spPr>
        <p:txBody>
          <a:bodyPr>
            <a:normAutofit/>
          </a:bodyPr>
          <a:lstStyle/>
          <a:p>
            <a:r>
              <a:rPr lang="fr-FR" sz="2500" dirty="0"/>
              <a:t>Une enquête par questionnaires</a:t>
            </a:r>
          </a:p>
        </p:txBody>
      </p:sp>
      <p:sp>
        <p:nvSpPr>
          <p:cNvPr id="13" name="Espace réservé du texte 4">
            <a:extLst>
              <a:ext uri="{FF2B5EF4-FFF2-40B4-BE49-F238E27FC236}">
                <a16:creationId xmlns:a16="http://schemas.microsoft.com/office/drawing/2014/main" xmlns="" id="{E1EBF400-A8D2-47C1-9FED-E93E8E3C36E5}"/>
              </a:ext>
            </a:extLst>
          </p:cNvPr>
          <p:cNvSpPr>
            <a:spLocks noGrp="1"/>
          </p:cNvSpPr>
          <p:nvPr>
            <p:ph type="body" sz="quarter" idx="13"/>
          </p:nvPr>
        </p:nvSpPr>
        <p:spPr>
          <a:xfrm>
            <a:off x="495300" y="962686"/>
            <a:ext cx="8915400" cy="545376"/>
          </a:xfrm>
        </p:spPr>
        <p:txBody>
          <a:bodyPr/>
          <a:lstStyle/>
          <a:p>
            <a:r>
              <a:rPr lang="fr-FR" sz="1400" dirty="0"/>
              <a:t>Le travail d’enquête a été effectué entre le 11 mai et le 2 juin 2020</a:t>
            </a:r>
          </a:p>
          <a:p>
            <a:pPr lvl="1"/>
            <a:r>
              <a:rPr lang="fr-FR" sz="1200" dirty="0"/>
              <a:t>Le temps moyen d’attribution des questionnaires est de 32 minutes</a:t>
            </a:r>
          </a:p>
        </p:txBody>
      </p:sp>
      <p:sp>
        <p:nvSpPr>
          <p:cNvPr id="15" name="Espace réservé du texte 4">
            <a:extLst>
              <a:ext uri="{FF2B5EF4-FFF2-40B4-BE49-F238E27FC236}">
                <a16:creationId xmlns:a16="http://schemas.microsoft.com/office/drawing/2014/main" xmlns="" id="{857F9A9C-86C8-4B35-80F6-2E8665DA53B3}"/>
              </a:ext>
            </a:extLst>
          </p:cNvPr>
          <p:cNvSpPr txBox="1">
            <a:spLocks/>
          </p:cNvSpPr>
          <p:nvPr/>
        </p:nvSpPr>
        <p:spPr>
          <a:xfrm>
            <a:off x="495300" y="3218794"/>
            <a:ext cx="8915400" cy="1764172"/>
          </a:xfrm>
          <a:prstGeom prst="rect">
            <a:avLst/>
          </a:prstGeom>
        </p:spPr>
        <p:txBody>
          <a:bodyPr vert="horz" lIns="107287" tIns="53643" rIns="107287" bIns="53643" rtlCol="0">
            <a:spAutoFit/>
          </a:bodyPr>
          <a:lstStyle>
            <a:lvl1pPr marL="327009" indent="-327009" algn="l" defTabSz="436012" rtl="0" eaLnBrk="1" latinLnBrk="0" hangingPunct="1">
              <a:spcBef>
                <a:spcPct val="20000"/>
              </a:spcBef>
              <a:buFontTx/>
              <a:buBlip>
                <a:blip r:embed="rId2"/>
              </a:buBlip>
              <a:defRPr sz="1600" b="1" kern="1200">
                <a:solidFill>
                  <a:schemeClr val="tx1"/>
                </a:solidFill>
                <a:latin typeface="+mn-lt"/>
                <a:ea typeface="+mn-ea"/>
                <a:cs typeface="+mn-cs"/>
              </a:defRPr>
            </a:lvl1pPr>
            <a:lvl2pPr marL="708521" indent="-272508" algn="l" defTabSz="436012" rtl="0" eaLnBrk="1" latinLnBrk="0" hangingPunct="1">
              <a:spcBef>
                <a:spcPct val="20000"/>
              </a:spcBef>
              <a:buFont typeface="Arial"/>
              <a:buChar char="–"/>
              <a:defRPr sz="1400" kern="1200">
                <a:solidFill>
                  <a:schemeClr val="tx1"/>
                </a:solidFill>
                <a:latin typeface="+mn-lt"/>
                <a:ea typeface="+mn-ea"/>
                <a:cs typeface="+mn-cs"/>
              </a:defRPr>
            </a:lvl2pPr>
            <a:lvl3pPr marL="1090031" indent="-218006" algn="l" defTabSz="436012" rtl="0" eaLnBrk="1" latinLnBrk="0" hangingPunct="1">
              <a:spcBef>
                <a:spcPct val="20000"/>
              </a:spcBef>
              <a:buFont typeface="Arial"/>
              <a:buChar char="•"/>
              <a:defRPr sz="1200" kern="1200">
                <a:solidFill>
                  <a:schemeClr val="tx1"/>
                </a:solidFill>
                <a:latin typeface="+mn-lt"/>
                <a:ea typeface="+mn-ea"/>
                <a:cs typeface="+mn-cs"/>
              </a:defRPr>
            </a:lvl3pPr>
            <a:lvl4pPr marL="1526044" indent="-218006" algn="l" defTabSz="436012" rtl="0" eaLnBrk="1" latinLnBrk="0" hangingPunct="1">
              <a:spcBef>
                <a:spcPct val="20000"/>
              </a:spcBef>
              <a:buFont typeface="Arial"/>
              <a:buChar char="–"/>
              <a:defRPr sz="1100" kern="1200">
                <a:solidFill>
                  <a:schemeClr val="tx1"/>
                </a:solidFill>
                <a:latin typeface="+mn-lt"/>
                <a:ea typeface="+mn-ea"/>
                <a:cs typeface="+mn-cs"/>
              </a:defRPr>
            </a:lvl4pPr>
            <a:lvl5pPr marL="1962057" indent="-218006" algn="l" defTabSz="436012" rtl="0" eaLnBrk="1" latinLnBrk="0" hangingPunct="1">
              <a:spcBef>
                <a:spcPct val="20000"/>
              </a:spcBef>
              <a:buFont typeface="Arial"/>
              <a:buChar char="»"/>
              <a:defRPr sz="1100" kern="1200">
                <a:solidFill>
                  <a:schemeClr val="tx1"/>
                </a:solidFill>
                <a:latin typeface="+mn-lt"/>
                <a:ea typeface="+mn-ea"/>
                <a:cs typeface="+mn-cs"/>
              </a:defRPr>
            </a:lvl5pPr>
            <a:lvl6pPr marL="2398069" indent="-218006" algn="l" defTabSz="436012" rtl="0" eaLnBrk="1" latinLnBrk="0" hangingPunct="1">
              <a:spcBef>
                <a:spcPct val="20000"/>
              </a:spcBef>
              <a:buFont typeface="Arial"/>
              <a:buChar char="•"/>
              <a:defRPr sz="1900" kern="1200">
                <a:solidFill>
                  <a:schemeClr val="tx1"/>
                </a:solidFill>
                <a:latin typeface="+mn-lt"/>
                <a:ea typeface="+mn-ea"/>
                <a:cs typeface="+mn-cs"/>
              </a:defRPr>
            </a:lvl6pPr>
            <a:lvl7pPr marL="2834082" indent="-218006" algn="l" defTabSz="436012" rtl="0" eaLnBrk="1" latinLnBrk="0" hangingPunct="1">
              <a:spcBef>
                <a:spcPct val="20000"/>
              </a:spcBef>
              <a:buFont typeface="Arial"/>
              <a:buChar char="•"/>
              <a:defRPr sz="1900" kern="1200">
                <a:solidFill>
                  <a:schemeClr val="tx1"/>
                </a:solidFill>
                <a:latin typeface="+mn-lt"/>
                <a:ea typeface="+mn-ea"/>
                <a:cs typeface="+mn-cs"/>
              </a:defRPr>
            </a:lvl7pPr>
            <a:lvl8pPr marL="3270094" indent="-218006" algn="l" defTabSz="436012" rtl="0" eaLnBrk="1" latinLnBrk="0" hangingPunct="1">
              <a:spcBef>
                <a:spcPct val="20000"/>
              </a:spcBef>
              <a:buFont typeface="Arial"/>
              <a:buChar char="•"/>
              <a:defRPr sz="1900" kern="1200">
                <a:solidFill>
                  <a:schemeClr val="tx1"/>
                </a:solidFill>
                <a:latin typeface="+mn-lt"/>
                <a:ea typeface="+mn-ea"/>
                <a:cs typeface="+mn-cs"/>
              </a:defRPr>
            </a:lvl8pPr>
            <a:lvl9pPr marL="3706106" indent="-218006" algn="l" defTabSz="436012" rtl="0" eaLnBrk="1" latinLnBrk="0" hangingPunct="1">
              <a:spcBef>
                <a:spcPct val="20000"/>
              </a:spcBef>
              <a:buFont typeface="Arial"/>
              <a:buChar char="•"/>
              <a:defRPr sz="1900" kern="1200">
                <a:solidFill>
                  <a:schemeClr val="tx1"/>
                </a:solidFill>
                <a:latin typeface="+mn-lt"/>
                <a:ea typeface="+mn-ea"/>
                <a:cs typeface="+mn-cs"/>
              </a:defRPr>
            </a:lvl9pPr>
          </a:lstStyle>
          <a:p>
            <a:pPr algn="just"/>
            <a:r>
              <a:rPr lang="fr-FR" sz="1400" dirty="0"/>
              <a:t>40 ménages ont été interrogés au cours de l’enquête par téléphone</a:t>
            </a:r>
          </a:p>
          <a:p>
            <a:pPr algn="just"/>
            <a:r>
              <a:rPr lang="fr-FR" sz="1400" dirty="0"/>
              <a:t>Le questionnaire était scindé en 2 parties : </a:t>
            </a:r>
          </a:p>
          <a:p>
            <a:pPr lvl="1" algn="just"/>
            <a:r>
              <a:rPr lang="fr-FR" sz="1200" dirty="0"/>
              <a:t>Si le ménage a déménagé depuis la visite, il ne répondait qu’à quelques questions. Ils sont 13 dans cette situation (33% des répondants)</a:t>
            </a:r>
          </a:p>
          <a:p>
            <a:pPr lvl="1" algn="just"/>
            <a:r>
              <a:rPr lang="fr-FR" sz="1200" dirty="0"/>
              <a:t>Si le ménage n’a pas déménagé, il était amené à répondre à plus de questions permettant de retracer l’évolution depuis la visite de son confort thermique, des écogestes mis en place, de sa consommation, etc. Ils sont donc 27 répondants et représenteront le panel pour la majorité des questions traitées ici. A la fin du questionnaire, une partie des questions n’étaient posées qu’aux personnes ayant encore un peu de temps (17 personnes)</a:t>
            </a:r>
            <a:endParaRPr lang="fr-FR" dirty="0"/>
          </a:p>
        </p:txBody>
      </p:sp>
      <p:sp>
        <p:nvSpPr>
          <p:cNvPr id="2" name="Rectangle 1">
            <a:extLst>
              <a:ext uri="{FF2B5EF4-FFF2-40B4-BE49-F238E27FC236}">
                <a16:creationId xmlns:a16="http://schemas.microsoft.com/office/drawing/2014/main" xmlns="" id="{A0CE151F-5263-4142-BDE3-6FD065B50C19}"/>
              </a:ext>
            </a:extLst>
          </p:cNvPr>
          <p:cNvSpPr/>
          <p:nvPr/>
        </p:nvSpPr>
        <p:spPr>
          <a:xfrm>
            <a:off x="6296025" y="5409029"/>
            <a:ext cx="2949893" cy="938719"/>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just"/>
            <a:r>
              <a:rPr lang="fr-FR" sz="1100" i="1" dirty="0">
                <a:solidFill>
                  <a:schemeClr val="tx1"/>
                </a:solidFill>
              </a:rPr>
              <a:t>Note : l’année 2019 a été tronquée pour laisser une période de chauffe entre la visite et la passation des questionnaires. Les visites datent donc au maximum de mai 2019.</a:t>
            </a:r>
          </a:p>
        </p:txBody>
      </p:sp>
      <p:graphicFrame>
        <p:nvGraphicFramePr>
          <p:cNvPr id="11" name="Graphique 10">
            <a:extLst>
              <a:ext uri="{FF2B5EF4-FFF2-40B4-BE49-F238E27FC236}">
                <a16:creationId xmlns:a16="http://schemas.microsoft.com/office/drawing/2014/main" xmlns="" id="{9380137C-0DFA-4E44-B91A-4BAD31285159}"/>
              </a:ext>
            </a:extLst>
          </p:cNvPr>
          <p:cNvGraphicFramePr>
            <a:graphicFrameLocks/>
          </p:cNvGraphicFramePr>
          <p:nvPr>
            <p:extLst>
              <p:ext uri="{D42A27DB-BD31-4B8C-83A1-F6EECF244321}">
                <p14:modId xmlns:p14="http://schemas.microsoft.com/office/powerpoint/2010/main" val="2992097190"/>
              </p:ext>
            </p:extLst>
          </p:nvPr>
        </p:nvGraphicFramePr>
        <p:xfrm>
          <a:off x="495299" y="1707165"/>
          <a:ext cx="8915399" cy="144553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Graphique 13">
            <a:extLst>
              <a:ext uri="{FF2B5EF4-FFF2-40B4-BE49-F238E27FC236}">
                <a16:creationId xmlns:a16="http://schemas.microsoft.com/office/drawing/2014/main" xmlns="" id="{365724E2-768A-4A2E-AE52-9E8E144249C3}"/>
              </a:ext>
            </a:extLst>
          </p:cNvPr>
          <p:cNvGraphicFramePr>
            <a:graphicFrameLocks/>
          </p:cNvGraphicFramePr>
          <p:nvPr>
            <p:extLst>
              <p:ext uri="{D42A27DB-BD31-4B8C-83A1-F6EECF244321}">
                <p14:modId xmlns:p14="http://schemas.microsoft.com/office/powerpoint/2010/main" val="1278470845"/>
              </p:ext>
            </p:extLst>
          </p:nvPr>
        </p:nvGraphicFramePr>
        <p:xfrm>
          <a:off x="2954230" y="4982966"/>
          <a:ext cx="3002600" cy="176417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2877856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xmlns="" id="{326E5227-31E1-4DC1-B8CA-9B8C61B03824}"/>
              </a:ext>
            </a:extLst>
          </p:cNvPr>
          <p:cNvSpPr>
            <a:spLocks noGrp="1"/>
          </p:cNvSpPr>
          <p:nvPr>
            <p:ph type="sldNum" sz="quarter" idx="16"/>
          </p:nvPr>
        </p:nvSpPr>
        <p:spPr>
          <a:xfrm>
            <a:off x="7099300" y="6607177"/>
            <a:ext cx="2311400" cy="271252"/>
          </a:xfrm>
        </p:spPr>
        <p:txBody>
          <a:bodyPr/>
          <a:lstStyle/>
          <a:p>
            <a:fld id="{FCEE2C88-6C8F-484D-AF69-578F576B1F44}" type="slidenum">
              <a:rPr lang="en-US" smtClean="0"/>
              <a:pPr/>
              <a:t>20</a:t>
            </a:fld>
            <a:endParaRPr lang="en-US" dirty="0"/>
          </a:p>
        </p:txBody>
      </p:sp>
      <p:sp>
        <p:nvSpPr>
          <p:cNvPr id="5" name="Titre 4">
            <a:extLst>
              <a:ext uri="{FF2B5EF4-FFF2-40B4-BE49-F238E27FC236}">
                <a16:creationId xmlns:a16="http://schemas.microsoft.com/office/drawing/2014/main" xmlns="" id="{F53BAC4F-DBB9-4F0B-ACC8-8D50023458B5}"/>
              </a:ext>
            </a:extLst>
          </p:cNvPr>
          <p:cNvSpPr>
            <a:spLocks noGrp="1"/>
          </p:cNvSpPr>
          <p:nvPr>
            <p:ph type="title"/>
          </p:nvPr>
        </p:nvSpPr>
        <p:spPr/>
        <p:txBody>
          <a:bodyPr/>
          <a:lstStyle/>
          <a:p>
            <a:r>
              <a:rPr lang="fr-FR" dirty="0"/>
              <a:t>Synthèse sur les effets observés</a:t>
            </a:r>
          </a:p>
        </p:txBody>
      </p:sp>
      <p:sp>
        <p:nvSpPr>
          <p:cNvPr id="6" name="Espace réservé du texte 5">
            <a:extLst>
              <a:ext uri="{FF2B5EF4-FFF2-40B4-BE49-F238E27FC236}">
                <a16:creationId xmlns:a16="http://schemas.microsoft.com/office/drawing/2014/main" xmlns="" id="{9DABDC80-94D2-4A33-9318-DE6563434D3B}"/>
              </a:ext>
            </a:extLst>
          </p:cNvPr>
          <p:cNvSpPr>
            <a:spLocks noGrp="1"/>
          </p:cNvSpPr>
          <p:nvPr>
            <p:ph type="body" sz="quarter" idx="13"/>
          </p:nvPr>
        </p:nvSpPr>
        <p:spPr>
          <a:xfrm>
            <a:off x="1685053" y="2051105"/>
            <a:ext cx="8128940" cy="1825727"/>
          </a:xfrm>
        </p:spPr>
        <p:txBody>
          <a:bodyPr/>
          <a:lstStyle/>
          <a:p>
            <a:pPr>
              <a:buFont typeface="Arial" panose="020B0604020202020204" pitchFamily="34" charset="0"/>
              <a:buChar char="•"/>
            </a:pPr>
            <a:r>
              <a:rPr lang="fr-FR" sz="1400" dirty="0"/>
              <a:t>Une évolution très positive est à noter dans la sensation de froid ressentie par les ménages, 41% des ménages déclarent souffrir du froid à T1 contre 75% à T0</a:t>
            </a:r>
          </a:p>
          <a:p>
            <a:pPr lvl="1">
              <a:buFont typeface="Arial" panose="020B0604020202020204" pitchFamily="34" charset="0"/>
              <a:buChar char="•"/>
            </a:pPr>
            <a:r>
              <a:rPr lang="fr-FR" sz="1200" dirty="0"/>
              <a:t>44% des ménages ont connu une amélioration sur ce point, en particulier les ménages ayant entrepris des travaux</a:t>
            </a:r>
          </a:p>
          <a:p>
            <a:pPr lvl="1">
              <a:buFont typeface="Arial" panose="020B0604020202020204" pitchFamily="34" charset="0"/>
              <a:buChar char="•"/>
            </a:pPr>
            <a:r>
              <a:rPr lang="fr-FR" sz="1200" dirty="0"/>
              <a:t>Néanmoins, encore peu de ménages jugent leur confort thermique dans leur logement réellement satisfaisant</a:t>
            </a:r>
          </a:p>
          <a:p>
            <a:pPr>
              <a:buFont typeface="Arial" panose="020B0604020202020204" pitchFamily="34" charset="0"/>
              <a:buChar char="•"/>
            </a:pPr>
            <a:r>
              <a:rPr lang="fr-FR" sz="1400" dirty="0"/>
              <a:t>Les notes des ménages sur leur sensation d’humidité dans leur logement se sont un peu dégradées par rapport à T0</a:t>
            </a:r>
          </a:p>
        </p:txBody>
      </p:sp>
      <p:sp>
        <p:nvSpPr>
          <p:cNvPr id="7" name="Rectangle 6">
            <a:extLst>
              <a:ext uri="{FF2B5EF4-FFF2-40B4-BE49-F238E27FC236}">
                <a16:creationId xmlns:a16="http://schemas.microsoft.com/office/drawing/2014/main" xmlns="" id="{A6725773-A02D-4BA0-BDB4-44C13EA30BC1}"/>
              </a:ext>
            </a:extLst>
          </p:cNvPr>
          <p:cNvSpPr/>
          <p:nvPr/>
        </p:nvSpPr>
        <p:spPr>
          <a:xfrm>
            <a:off x="413165" y="5355836"/>
            <a:ext cx="1225134" cy="1013197"/>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sz="1800" b="1" dirty="0">
              <a:solidFill>
                <a:schemeClr val="accent4"/>
              </a:solidFill>
            </a:endParaRPr>
          </a:p>
          <a:p>
            <a:pPr algn="ctr"/>
            <a:r>
              <a:rPr lang="fr-FR" sz="1100" b="1" dirty="0">
                <a:solidFill>
                  <a:schemeClr val="accent4"/>
                </a:solidFill>
              </a:rPr>
              <a:t>Difficultés à payer les factures</a:t>
            </a:r>
          </a:p>
        </p:txBody>
      </p:sp>
      <p:sp>
        <p:nvSpPr>
          <p:cNvPr id="8" name="Rectangle 7">
            <a:extLst>
              <a:ext uri="{FF2B5EF4-FFF2-40B4-BE49-F238E27FC236}">
                <a16:creationId xmlns:a16="http://schemas.microsoft.com/office/drawing/2014/main" xmlns="" id="{4C8EAD0A-76C9-406D-AF9F-5617A57ADF98}"/>
              </a:ext>
            </a:extLst>
          </p:cNvPr>
          <p:cNvSpPr/>
          <p:nvPr/>
        </p:nvSpPr>
        <p:spPr>
          <a:xfrm>
            <a:off x="413164" y="2049168"/>
            <a:ext cx="1225135" cy="1893438"/>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sz="1100" b="1" dirty="0">
              <a:solidFill>
                <a:schemeClr val="accent4"/>
              </a:solidFill>
            </a:endParaRPr>
          </a:p>
          <a:p>
            <a:pPr algn="ctr"/>
            <a:endParaRPr lang="fr-FR" sz="1100" b="1" dirty="0">
              <a:solidFill>
                <a:schemeClr val="accent4"/>
              </a:solidFill>
            </a:endParaRPr>
          </a:p>
          <a:p>
            <a:pPr algn="ctr"/>
            <a:r>
              <a:rPr lang="fr-FR" sz="1100" b="1" dirty="0">
                <a:solidFill>
                  <a:schemeClr val="accent4"/>
                </a:solidFill>
              </a:rPr>
              <a:t>Confort ressenti</a:t>
            </a:r>
          </a:p>
        </p:txBody>
      </p:sp>
      <p:pic>
        <p:nvPicPr>
          <p:cNvPr id="23" name="Picture 16" descr="https://d30y9cdsu7xlg0.cloudfront.net/png/223890-200.png">
            <a:extLst>
              <a:ext uri="{FF2B5EF4-FFF2-40B4-BE49-F238E27FC236}">
                <a16:creationId xmlns:a16="http://schemas.microsoft.com/office/drawing/2014/main" xmlns="" id="{95FC72B8-7EF5-4931-AA5D-6C77AAD1AECD}"/>
              </a:ext>
            </a:extLst>
          </p:cNvPr>
          <p:cNvPicPr>
            <a:picLocks noChangeAspect="1" noChangeArrowheads="1"/>
          </p:cNvPicPr>
          <p:nvPr/>
        </p:nvPicPr>
        <p:blipFill>
          <a:blip r:embed="rId2"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796503" y="5353881"/>
            <a:ext cx="391435" cy="391435"/>
          </a:xfrm>
          <a:prstGeom prst="rect">
            <a:avLst/>
          </a:prstGeom>
          <a:noFill/>
          <a:extLst>
            <a:ext uri="{909E8E84-426E-40dd-AFC4-6F175D3DCCD1}">
              <a14:hiddenFill xmlns:a14="http://schemas.microsoft.com/office/drawing/2010/main" xmlns="">
                <a:solidFill>
                  <a:srgbClr val="FFFFFF"/>
                </a:solidFill>
              </a14:hiddenFill>
            </a:ext>
          </a:extLst>
        </p:spPr>
      </p:pic>
      <p:sp>
        <p:nvSpPr>
          <p:cNvPr id="25" name="Freeform 86">
            <a:extLst>
              <a:ext uri="{FF2B5EF4-FFF2-40B4-BE49-F238E27FC236}">
                <a16:creationId xmlns:a16="http://schemas.microsoft.com/office/drawing/2014/main" xmlns="" id="{697CECC3-39F9-40E2-B37B-C1E47FFDF52B}"/>
              </a:ext>
            </a:extLst>
          </p:cNvPr>
          <p:cNvSpPr>
            <a:spLocks noEditPoints="1"/>
          </p:cNvSpPr>
          <p:nvPr/>
        </p:nvSpPr>
        <p:spPr bwMode="auto">
          <a:xfrm>
            <a:off x="880318" y="2414406"/>
            <a:ext cx="223806" cy="294513"/>
          </a:xfrm>
          <a:custGeom>
            <a:avLst/>
            <a:gdLst>
              <a:gd name="T0" fmla="*/ 363 w 814"/>
              <a:gd name="T1" fmla="*/ 753 h 1082"/>
              <a:gd name="T2" fmla="*/ 394 w 814"/>
              <a:gd name="T3" fmla="*/ 693 h 1082"/>
              <a:gd name="T4" fmla="*/ 363 w 814"/>
              <a:gd name="T5" fmla="*/ 634 h 1082"/>
              <a:gd name="T6" fmla="*/ 66 w 814"/>
              <a:gd name="T7" fmla="*/ 625 h 1082"/>
              <a:gd name="T8" fmla="*/ 21 w 814"/>
              <a:gd name="T9" fmla="*/ 641 h 1082"/>
              <a:gd name="T10" fmla="*/ 4 w 814"/>
              <a:gd name="T11" fmla="*/ 719 h 1082"/>
              <a:gd name="T12" fmla="*/ 44 w 814"/>
              <a:gd name="T13" fmla="*/ 759 h 1082"/>
              <a:gd name="T14" fmla="*/ 301 w 814"/>
              <a:gd name="T15" fmla="*/ 607 h 1082"/>
              <a:gd name="T16" fmla="*/ 346 w 814"/>
              <a:gd name="T17" fmla="*/ 590 h 1082"/>
              <a:gd name="T18" fmla="*/ 363 w 814"/>
              <a:gd name="T19" fmla="*/ 510 h 1082"/>
              <a:gd name="T20" fmla="*/ 323 w 814"/>
              <a:gd name="T21" fmla="*/ 469 h 1082"/>
              <a:gd name="T22" fmla="*/ 74 w 814"/>
              <a:gd name="T23" fmla="*/ 467 h 1082"/>
              <a:gd name="T24" fmla="*/ 34 w 814"/>
              <a:gd name="T25" fmla="*/ 499 h 1082"/>
              <a:gd name="T26" fmla="*/ 41 w 814"/>
              <a:gd name="T27" fmla="*/ 585 h 1082"/>
              <a:gd name="T28" fmla="*/ 81 w 814"/>
              <a:gd name="T29" fmla="*/ 607 h 1082"/>
              <a:gd name="T30" fmla="*/ 349 w 814"/>
              <a:gd name="T31" fmla="*/ 917 h 1082"/>
              <a:gd name="T32" fmla="*/ 389 w 814"/>
              <a:gd name="T33" fmla="*/ 878 h 1082"/>
              <a:gd name="T34" fmla="*/ 373 w 814"/>
              <a:gd name="T35" fmla="*/ 800 h 1082"/>
              <a:gd name="T36" fmla="*/ 327 w 814"/>
              <a:gd name="T37" fmla="*/ 784 h 1082"/>
              <a:gd name="T38" fmla="*/ 55 w 814"/>
              <a:gd name="T39" fmla="*/ 793 h 1082"/>
              <a:gd name="T40" fmla="*/ 25 w 814"/>
              <a:gd name="T41" fmla="*/ 852 h 1082"/>
              <a:gd name="T42" fmla="*/ 55 w 814"/>
              <a:gd name="T43" fmla="*/ 912 h 1082"/>
              <a:gd name="T44" fmla="*/ 721 w 814"/>
              <a:gd name="T45" fmla="*/ 499 h 1082"/>
              <a:gd name="T46" fmla="*/ 657 w 814"/>
              <a:gd name="T47" fmla="*/ 450 h 1082"/>
              <a:gd name="T48" fmla="*/ 577 w 814"/>
              <a:gd name="T49" fmla="*/ 346 h 1082"/>
              <a:gd name="T50" fmla="*/ 498 w 814"/>
              <a:gd name="T51" fmla="*/ 183 h 1082"/>
              <a:gd name="T52" fmla="*/ 467 w 814"/>
              <a:gd name="T53" fmla="*/ 23 h 1082"/>
              <a:gd name="T54" fmla="*/ 395 w 814"/>
              <a:gd name="T55" fmla="*/ 1 h 1082"/>
              <a:gd name="T56" fmla="*/ 349 w 814"/>
              <a:gd name="T57" fmla="*/ 22 h 1082"/>
              <a:gd name="T58" fmla="*/ 306 w 814"/>
              <a:gd name="T59" fmla="*/ 102 h 1082"/>
              <a:gd name="T60" fmla="*/ 309 w 814"/>
              <a:gd name="T61" fmla="*/ 222 h 1082"/>
              <a:gd name="T62" fmla="*/ 369 w 814"/>
              <a:gd name="T63" fmla="*/ 393 h 1082"/>
              <a:gd name="T64" fmla="*/ 399 w 814"/>
              <a:gd name="T65" fmla="*/ 513 h 1082"/>
              <a:gd name="T66" fmla="*/ 373 w 814"/>
              <a:gd name="T67" fmla="*/ 596 h 1082"/>
              <a:gd name="T68" fmla="*/ 409 w 814"/>
              <a:gd name="T69" fmla="*/ 654 h 1082"/>
              <a:gd name="T70" fmla="*/ 411 w 814"/>
              <a:gd name="T71" fmla="*/ 726 h 1082"/>
              <a:gd name="T72" fmla="*/ 386 w 814"/>
              <a:gd name="T73" fmla="*/ 779 h 1082"/>
              <a:gd name="T74" fmla="*/ 417 w 814"/>
              <a:gd name="T75" fmla="*/ 851 h 1082"/>
              <a:gd name="T76" fmla="*/ 395 w 814"/>
              <a:gd name="T77" fmla="*/ 915 h 1082"/>
              <a:gd name="T78" fmla="*/ 407 w 814"/>
              <a:gd name="T79" fmla="*/ 966 h 1082"/>
              <a:gd name="T80" fmla="*/ 415 w 814"/>
              <a:gd name="T81" fmla="*/ 1030 h 1082"/>
              <a:gd name="T82" fmla="*/ 633 w 814"/>
              <a:gd name="T83" fmla="*/ 1081 h 1082"/>
              <a:gd name="T84" fmla="*/ 710 w 814"/>
              <a:gd name="T85" fmla="*/ 1070 h 1082"/>
              <a:gd name="T86" fmla="*/ 784 w 814"/>
              <a:gd name="T87" fmla="*/ 1015 h 1082"/>
              <a:gd name="T88" fmla="*/ 814 w 814"/>
              <a:gd name="T89" fmla="*/ 899 h 1082"/>
              <a:gd name="T90" fmla="*/ 802 w 814"/>
              <a:gd name="T91" fmla="*/ 594 h 1082"/>
              <a:gd name="T92" fmla="*/ 756 w 814"/>
              <a:gd name="T93" fmla="*/ 526 h 1082"/>
              <a:gd name="T94" fmla="*/ 111 w 814"/>
              <a:gd name="T95" fmla="*/ 943 h 1082"/>
              <a:gd name="T96" fmla="*/ 67 w 814"/>
              <a:gd name="T97" fmla="*/ 959 h 1082"/>
              <a:gd name="T98" fmla="*/ 52 w 814"/>
              <a:gd name="T99" fmla="*/ 1037 h 1082"/>
              <a:gd name="T100" fmla="*/ 90 w 814"/>
              <a:gd name="T101" fmla="*/ 1076 h 1082"/>
              <a:gd name="T102" fmla="*/ 343 w 814"/>
              <a:gd name="T103" fmla="*/ 1079 h 1082"/>
              <a:gd name="T104" fmla="*/ 385 w 814"/>
              <a:gd name="T105" fmla="*/ 1048 h 1082"/>
              <a:gd name="T106" fmla="*/ 377 w 814"/>
              <a:gd name="T107" fmla="*/ 964 h 1082"/>
              <a:gd name="T108" fmla="*/ 335 w 814"/>
              <a:gd name="T109" fmla="*/ 943 h 10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814" h="1082">
                <a:moveTo>
                  <a:pt x="327" y="762"/>
                </a:moveTo>
                <a:lnTo>
                  <a:pt x="327" y="762"/>
                </a:lnTo>
                <a:lnTo>
                  <a:pt x="335" y="762"/>
                </a:lnTo>
                <a:lnTo>
                  <a:pt x="343" y="761"/>
                </a:lnTo>
                <a:lnTo>
                  <a:pt x="349" y="759"/>
                </a:lnTo>
                <a:lnTo>
                  <a:pt x="356" y="756"/>
                </a:lnTo>
                <a:lnTo>
                  <a:pt x="363" y="753"/>
                </a:lnTo>
                <a:lnTo>
                  <a:pt x="368" y="750"/>
                </a:lnTo>
                <a:lnTo>
                  <a:pt x="373" y="745"/>
                </a:lnTo>
                <a:lnTo>
                  <a:pt x="377" y="741"/>
                </a:lnTo>
                <a:lnTo>
                  <a:pt x="385" y="730"/>
                </a:lnTo>
                <a:lnTo>
                  <a:pt x="389" y="719"/>
                </a:lnTo>
                <a:lnTo>
                  <a:pt x="393" y="707"/>
                </a:lnTo>
                <a:lnTo>
                  <a:pt x="394" y="693"/>
                </a:lnTo>
                <a:lnTo>
                  <a:pt x="393" y="680"/>
                </a:lnTo>
                <a:lnTo>
                  <a:pt x="389" y="668"/>
                </a:lnTo>
                <a:lnTo>
                  <a:pt x="385" y="657"/>
                </a:lnTo>
                <a:lnTo>
                  <a:pt x="377" y="646"/>
                </a:lnTo>
                <a:lnTo>
                  <a:pt x="373" y="641"/>
                </a:lnTo>
                <a:lnTo>
                  <a:pt x="368" y="637"/>
                </a:lnTo>
                <a:lnTo>
                  <a:pt x="363" y="634"/>
                </a:lnTo>
                <a:lnTo>
                  <a:pt x="356" y="630"/>
                </a:lnTo>
                <a:lnTo>
                  <a:pt x="349" y="628"/>
                </a:lnTo>
                <a:lnTo>
                  <a:pt x="343" y="626"/>
                </a:lnTo>
                <a:lnTo>
                  <a:pt x="335" y="625"/>
                </a:lnTo>
                <a:lnTo>
                  <a:pt x="327" y="625"/>
                </a:lnTo>
                <a:lnTo>
                  <a:pt x="66" y="625"/>
                </a:lnTo>
                <a:lnTo>
                  <a:pt x="66" y="625"/>
                </a:lnTo>
                <a:lnTo>
                  <a:pt x="59" y="625"/>
                </a:lnTo>
                <a:lnTo>
                  <a:pt x="51" y="626"/>
                </a:lnTo>
                <a:lnTo>
                  <a:pt x="44" y="628"/>
                </a:lnTo>
                <a:lnTo>
                  <a:pt x="38" y="630"/>
                </a:lnTo>
                <a:lnTo>
                  <a:pt x="31" y="634"/>
                </a:lnTo>
                <a:lnTo>
                  <a:pt x="25" y="637"/>
                </a:lnTo>
                <a:lnTo>
                  <a:pt x="21" y="641"/>
                </a:lnTo>
                <a:lnTo>
                  <a:pt x="17" y="646"/>
                </a:lnTo>
                <a:lnTo>
                  <a:pt x="9" y="657"/>
                </a:lnTo>
                <a:lnTo>
                  <a:pt x="4" y="668"/>
                </a:lnTo>
                <a:lnTo>
                  <a:pt x="1" y="680"/>
                </a:lnTo>
                <a:lnTo>
                  <a:pt x="0" y="693"/>
                </a:lnTo>
                <a:lnTo>
                  <a:pt x="1" y="707"/>
                </a:lnTo>
                <a:lnTo>
                  <a:pt x="4" y="719"/>
                </a:lnTo>
                <a:lnTo>
                  <a:pt x="9" y="730"/>
                </a:lnTo>
                <a:lnTo>
                  <a:pt x="17" y="741"/>
                </a:lnTo>
                <a:lnTo>
                  <a:pt x="21" y="745"/>
                </a:lnTo>
                <a:lnTo>
                  <a:pt x="25" y="750"/>
                </a:lnTo>
                <a:lnTo>
                  <a:pt x="31" y="753"/>
                </a:lnTo>
                <a:lnTo>
                  <a:pt x="38" y="756"/>
                </a:lnTo>
                <a:lnTo>
                  <a:pt x="44" y="759"/>
                </a:lnTo>
                <a:lnTo>
                  <a:pt x="51" y="761"/>
                </a:lnTo>
                <a:lnTo>
                  <a:pt x="59" y="762"/>
                </a:lnTo>
                <a:lnTo>
                  <a:pt x="66" y="762"/>
                </a:lnTo>
                <a:lnTo>
                  <a:pt x="327" y="762"/>
                </a:lnTo>
                <a:close/>
                <a:moveTo>
                  <a:pt x="88" y="607"/>
                </a:moveTo>
                <a:lnTo>
                  <a:pt x="301" y="607"/>
                </a:lnTo>
                <a:lnTo>
                  <a:pt x="301" y="607"/>
                </a:lnTo>
                <a:lnTo>
                  <a:pt x="309" y="607"/>
                </a:lnTo>
                <a:lnTo>
                  <a:pt x="316" y="606"/>
                </a:lnTo>
                <a:lnTo>
                  <a:pt x="323" y="604"/>
                </a:lnTo>
                <a:lnTo>
                  <a:pt x="330" y="601"/>
                </a:lnTo>
                <a:lnTo>
                  <a:pt x="336" y="598"/>
                </a:lnTo>
                <a:lnTo>
                  <a:pt x="342" y="594"/>
                </a:lnTo>
                <a:lnTo>
                  <a:pt x="346" y="590"/>
                </a:lnTo>
                <a:lnTo>
                  <a:pt x="351" y="585"/>
                </a:lnTo>
                <a:lnTo>
                  <a:pt x="358" y="574"/>
                </a:lnTo>
                <a:lnTo>
                  <a:pt x="363" y="562"/>
                </a:lnTo>
                <a:lnTo>
                  <a:pt x="366" y="550"/>
                </a:lnTo>
                <a:lnTo>
                  <a:pt x="367" y="537"/>
                </a:lnTo>
                <a:lnTo>
                  <a:pt x="366" y="523"/>
                </a:lnTo>
                <a:lnTo>
                  <a:pt x="363" y="510"/>
                </a:lnTo>
                <a:lnTo>
                  <a:pt x="358" y="499"/>
                </a:lnTo>
                <a:lnTo>
                  <a:pt x="351" y="488"/>
                </a:lnTo>
                <a:lnTo>
                  <a:pt x="346" y="484"/>
                </a:lnTo>
                <a:lnTo>
                  <a:pt x="342" y="479"/>
                </a:lnTo>
                <a:lnTo>
                  <a:pt x="336" y="475"/>
                </a:lnTo>
                <a:lnTo>
                  <a:pt x="330" y="471"/>
                </a:lnTo>
                <a:lnTo>
                  <a:pt x="323" y="469"/>
                </a:lnTo>
                <a:lnTo>
                  <a:pt x="316" y="467"/>
                </a:lnTo>
                <a:lnTo>
                  <a:pt x="309" y="466"/>
                </a:lnTo>
                <a:lnTo>
                  <a:pt x="301" y="466"/>
                </a:lnTo>
                <a:lnTo>
                  <a:pt x="88" y="466"/>
                </a:lnTo>
                <a:lnTo>
                  <a:pt x="88" y="466"/>
                </a:lnTo>
                <a:lnTo>
                  <a:pt x="81" y="466"/>
                </a:lnTo>
                <a:lnTo>
                  <a:pt x="74" y="467"/>
                </a:lnTo>
                <a:lnTo>
                  <a:pt x="67" y="469"/>
                </a:lnTo>
                <a:lnTo>
                  <a:pt x="61" y="471"/>
                </a:lnTo>
                <a:lnTo>
                  <a:pt x="55" y="475"/>
                </a:lnTo>
                <a:lnTo>
                  <a:pt x="50" y="479"/>
                </a:lnTo>
                <a:lnTo>
                  <a:pt x="45" y="484"/>
                </a:lnTo>
                <a:lnTo>
                  <a:pt x="41" y="488"/>
                </a:lnTo>
                <a:lnTo>
                  <a:pt x="34" y="499"/>
                </a:lnTo>
                <a:lnTo>
                  <a:pt x="30" y="510"/>
                </a:lnTo>
                <a:lnTo>
                  <a:pt x="27" y="523"/>
                </a:lnTo>
                <a:lnTo>
                  <a:pt x="25" y="537"/>
                </a:lnTo>
                <a:lnTo>
                  <a:pt x="27" y="550"/>
                </a:lnTo>
                <a:lnTo>
                  <a:pt x="30" y="562"/>
                </a:lnTo>
                <a:lnTo>
                  <a:pt x="34" y="574"/>
                </a:lnTo>
                <a:lnTo>
                  <a:pt x="41" y="585"/>
                </a:lnTo>
                <a:lnTo>
                  <a:pt x="45" y="590"/>
                </a:lnTo>
                <a:lnTo>
                  <a:pt x="50" y="594"/>
                </a:lnTo>
                <a:lnTo>
                  <a:pt x="55" y="598"/>
                </a:lnTo>
                <a:lnTo>
                  <a:pt x="61" y="601"/>
                </a:lnTo>
                <a:lnTo>
                  <a:pt x="67" y="604"/>
                </a:lnTo>
                <a:lnTo>
                  <a:pt x="74" y="606"/>
                </a:lnTo>
                <a:lnTo>
                  <a:pt x="81" y="607"/>
                </a:lnTo>
                <a:lnTo>
                  <a:pt x="88" y="607"/>
                </a:lnTo>
                <a:lnTo>
                  <a:pt x="88" y="607"/>
                </a:lnTo>
                <a:close/>
                <a:moveTo>
                  <a:pt x="327" y="921"/>
                </a:moveTo>
                <a:lnTo>
                  <a:pt x="327" y="921"/>
                </a:lnTo>
                <a:lnTo>
                  <a:pt x="335" y="921"/>
                </a:lnTo>
                <a:lnTo>
                  <a:pt x="343" y="920"/>
                </a:lnTo>
                <a:lnTo>
                  <a:pt x="349" y="917"/>
                </a:lnTo>
                <a:lnTo>
                  <a:pt x="356" y="915"/>
                </a:lnTo>
                <a:lnTo>
                  <a:pt x="363" y="912"/>
                </a:lnTo>
                <a:lnTo>
                  <a:pt x="368" y="909"/>
                </a:lnTo>
                <a:lnTo>
                  <a:pt x="373" y="904"/>
                </a:lnTo>
                <a:lnTo>
                  <a:pt x="377" y="900"/>
                </a:lnTo>
                <a:lnTo>
                  <a:pt x="385" y="889"/>
                </a:lnTo>
                <a:lnTo>
                  <a:pt x="389" y="878"/>
                </a:lnTo>
                <a:lnTo>
                  <a:pt x="393" y="866"/>
                </a:lnTo>
                <a:lnTo>
                  <a:pt x="394" y="852"/>
                </a:lnTo>
                <a:lnTo>
                  <a:pt x="393" y="839"/>
                </a:lnTo>
                <a:lnTo>
                  <a:pt x="389" y="827"/>
                </a:lnTo>
                <a:lnTo>
                  <a:pt x="385" y="816"/>
                </a:lnTo>
                <a:lnTo>
                  <a:pt x="377" y="805"/>
                </a:lnTo>
                <a:lnTo>
                  <a:pt x="373" y="800"/>
                </a:lnTo>
                <a:lnTo>
                  <a:pt x="368" y="796"/>
                </a:lnTo>
                <a:lnTo>
                  <a:pt x="363" y="793"/>
                </a:lnTo>
                <a:lnTo>
                  <a:pt x="356" y="789"/>
                </a:lnTo>
                <a:lnTo>
                  <a:pt x="349" y="787"/>
                </a:lnTo>
                <a:lnTo>
                  <a:pt x="343" y="785"/>
                </a:lnTo>
                <a:lnTo>
                  <a:pt x="335" y="784"/>
                </a:lnTo>
                <a:lnTo>
                  <a:pt x="327" y="784"/>
                </a:lnTo>
                <a:lnTo>
                  <a:pt x="88" y="784"/>
                </a:lnTo>
                <a:lnTo>
                  <a:pt x="88" y="784"/>
                </a:lnTo>
                <a:lnTo>
                  <a:pt x="81" y="784"/>
                </a:lnTo>
                <a:lnTo>
                  <a:pt x="74" y="785"/>
                </a:lnTo>
                <a:lnTo>
                  <a:pt x="67" y="787"/>
                </a:lnTo>
                <a:lnTo>
                  <a:pt x="61" y="789"/>
                </a:lnTo>
                <a:lnTo>
                  <a:pt x="55" y="793"/>
                </a:lnTo>
                <a:lnTo>
                  <a:pt x="50" y="796"/>
                </a:lnTo>
                <a:lnTo>
                  <a:pt x="45" y="800"/>
                </a:lnTo>
                <a:lnTo>
                  <a:pt x="41" y="805"/>
                </a:lnTo>
                <a:lnTo>
                  <a:pt x="34" y="816"/>
                </a:lnTo>
                <a:lnTo>
                  <a:pt x="30" y="827"/>
                </a:lnTo>
                <a:lnTo>
                  <a:pt x="27" y="839"/>
                </a:lnTo>
                <a:lnTo>
                  <a:pt x="25" y="852"/>
                </a:lnTo>
                <a:lnTo>
                  <a:pt x="27" y="866"/>
                </a:lnTo>
                <a:lnTo>
                  <a:pt x="30" y="878"/>
                </a:lnTo>
                <a:lnTo>
                  <a:pt x="34" y="889"/>
                </a:lnTo>
                <a:lnTo>
                  <a:pt x="41" y="900"/>
                </a:lnTo>
                <a:lnTo>
                  <a:pt x="45" y="904"/>
                </a:lnTo>
                <a:lnTo>
                  <a:pt x="50" y="909"/>
                </a:lnTo>
                <a:lnTo>
                  <a:pt x="55" y="912"/>
                </a:lnTo>
                <a:lnTo>
                  <a:pt x="61" y="915"/>
                </a:lnTo>
                <a:lnTo>
                  <a:pt x="67" y="917"/>
                </a:lnTo>
                <a:lnTo>
                  <a:pt x="74" y="920"/>
                </a:lnTo>
                <a:lnTo>
                  <a:pt x="81" y="921"/>
                </a:lnTo>
                <a:lnTo>
                  <a:pt x="88" y="921"/>
                </a:lnTo>
                <a:lnTo>
                  <a:pt x="327" y="921"/>
                </a:lnTo>
                <a:close/>
                <a:moveTo>
                  <a:pt x="721" y="499"/>
                </a:moveTo>
                <a:lnTo>
                  <a:pt x="721" y="499"/>
                </a:lnTo>
                <a:lnTo>
                  <a:pt x="721" y="499"/>
                </a:lnTo>
                <a:lnTo>
                  <a:pt x="707" y="490"/>
                </a:lnTo>
                <a:lnTo>
                  <a:pt x="693" y="481"/>
                </a:lnTo>
                <a:lnTo>
                  <a:pt x="680" y="471"/>
                </a:lnTo>
                <a:lnTo>
                  <a:pt x="668" y="462"/>
                </a:lnTo>
                <a:lnTo>
                  <a:pt x="657" y="450"/>
                </a:lnTo>
                <a:lnTo>
                  <a:pt x="645" y="438"/>
                </a:lnTo>
                <a:lnTo>
                  <a:pt x="635" y="425"/>
                </a:lnTo>
                <a:lnTo>
                  <a:pt x="624" y="412"/>
                </a:lnTo>
                <a:lnTo>
                  <a:pt x="624" y="412"/>
                </a:lnTo>
                <a:lnTo>
                  <a:pt x="607" y="390"/>
                </a:lnTo>
                <a:lnTo>
                  <a:pt x="592" y="368"/>
                </a:lnTo>
                <a:lnTo>
                  <a:pt x="577" y="346"/>
                </a:lnTo>
                <a:lnTo>
                  <a:pt x="563" y="323"/>
                </a:lnTo>
                <a:lnTo>
                  <a:pt x="550" y="301"/>
                </a:lnTo>
                <a:lnTo>
                  <a:pt x="538" y="278"/>
                </a:lnTo>
                <a:lnTo>
                  <a:pt x="526" y="255"/>
                </a:lnTo>
                <a:lnTo>
                  <a:pt x="515" y="232"/>
                </a:lnTo>
                <a:lnTo>
                  <a:pt x="507" y="208"/>
                </a:lnTo>
                <a:lnTo>
                  <a:pt x="498" y="183"/>
                </a:lnTo>
                <a:lnTo>
                  <a:pt x="490" y="158"/>
                </a:lnTo>
                <a:lnTo>
                  <a:pt x="483" y="132"/>
                </a:lnTo>
                <a:lnTo>
                  <a:pt x="478" y="106"/>
                </a:lnTo>
                <a:lnTo>
                  <a:pt x="473" y="79"/>
                </a:lnTo>
                <a:lnTo>
                  <a:pt x="469" y="52"/>
                </a:lnTo>
                <a:lnTo>
                  <a:pt x="467" y="23"/>
                </a:lnTo>
                <a:lnTo>
                  <a:pt x="467" y="23"/>
                </a:lnTo>
                <a:lnTo>
                  <a:pt x="460" y="18"/>
                </a:lnTo>
                <a:lnTo>
                  <a:pt x="453" y="12"/>
                </a:lnTo>
                <a:lnTo>
                  <a:pt x="440" y="6"/>
                </a:lnTo>
                <a:lnTo>
                  <a:pt x="428" y="2"/>
                </a:lnTo>
                <a:lnTo>
                  <a:pt x="416" y="0"/>
                </a:lnTo>
                <a:lnTo>
                  <a:pt x="405" y="0"/>
                </a:lnTo>
                <a:lnTo>
                  <a:pt x="395" y="1"/>
                </a:lnTo>
                <a:lnTo>
                  <a:pt x="386" y="3"/>
                </a:lnTo>
                <a:lnTo>
                  <a:pt x="378" y="6"/>
                </a:lnTo>
                <a:lnTo>
                  <a:pt x="378" y="6"/>
                </a:lnTo>
                <a:lnTo>
                  <a:pt x="371" y="9"/>
                </a:lnTo>
                <a:lnTo>
                  <a:pt x="363" y="12"/>
                </a:lnTo>
                <a:lnTo>
                  <a:pt x="356" y="17"/>
                </a:lnTo>
                <a:lnTo>
                  <a:pt x="349" y="22"/>
                </a:lnTo>
                <a:lnTo>
                  <a:pt x="343" y="28"/>
                </a:lnTo>
                <a:lnTo>
                  <a:pt x="337" y="33"/>
                </a:lnTo>
                <a:lnTo>
                  <a:pt x="332" y="40"/>
                </a:lnTo>
                <a:lnTo>
                  <a:pt x="326" y="47"/>
                </a:lnTo>
                <a:lnTo>
                  <a:pt x="319" y="63"/>
                </a:lnTo>
                <a:lnTo>
                  <a:pt x="311" y="82"/>
                </a:lnTo>
                <a:lnTo>
                  <a:pt x="306" y="102"/>
                </a:lnTo>
                <a:lnTo>
                  <a:pt x="303" y="123"/>
                </a:lnTo>
                <a:lnTo>
                  <a:pt x="303" y="123"/>
                </a:lnTo>
                <a:lnTo>
                  <a:pt x="302" y="145"/>
                </a:lnTo>
                <a:lnTo>
                  <a:pt x="303" y="166"/>
                </a:lnTo>
                <a:lnTo>
                  <a:pt x="304" y="185"/>
                </a:lnTo>
                <a:lnTo>
                  <a:pt x="306" y="204"/>
                </a:lnTo>
                <a:lnTo>
                  <a:pt x="309" y="222"/>
                </a:lnTo>
                <a:lnTo>
                  <a:pt x="313" y="238"/>
                </a:lnTo>
                <a:lnTo>
                  <a:pt x="317" y="255"/>
                </a:lnTo>
                <a:lnTo>
                  <a:pt x="322" y="271"/>
                </a:lnTo>
                <a:lnTo>
                  <a:pt x="333" y="301"/>
                </a:lnTo>
                <a:lnTo>
                  <a:pt x="345" y="331"/>
                </a:lnTo>
                <a:lnTo>
                  <a:pt x="357" y="362"/>
                </a:lnTo>
                <a:lnTo>
                  <a:pt x="369" y="393"/>
                </a:lnTo>
                <a:lnTo>
                  <a:pt x="369" y="393"/>
                </a:lnTo>
                <a:lnTo>
                  <a:pt x="380" y="425"/>
                </a:lnTo>
                <a:lnTo>
                  <a:pt x="390" y="456"/>
                </a:lnTo>
                <a:lnTo>
                  <a:pt x="394" y="471"/>
                </a:lnTo>
                <a:lnTo>
                  <a:pt x="396" y="486"/>
                </a:lnTo>
                <a:lnTo>
                  <a:pt x="398" y="499"/>
                </a:lnTo>
                <a:lnTo>
                  <a:pt x="399" y="513"/>
                </a:lnTo>
                <a:lnTo>
                  <a:pt x="399" y="527"/>
                </a:lnTo>
                <a:lnTo>
                  <a:pt x="398" y="539"/>
                </a:lnTo>
                <a:lnTo>
                  <a:pt x="396" y="552"/>
                </a:lnTo>
                <a:lnTo>
                  <a:pt x="393" y="563"/>
                </a:lnTo>
                <a:lnTo>
                  <a:pt x="387" y="575"/>
                </a:lnTo>
                <a:lnTo>
                  <a:pt x="380" y="585"/>
                </a:lnTo>
                <a:lnTo>
                  <a:pt x="373" y="596"/>
                </a:lnTo>
                <a:lnTo>
                  <a:pt x="363" y="606"/>
                </a:lnTo>
                <a:lnTo>
                  <a:pt x="363" y="606"/>
                </a:lnTo>
                <a:lnTo>
                  <a:pt x="376" y="613"/>
                </a:lnTo>
                <a:lnTo>
                  <a:pt x="386" y="620"/>
                </a:lnTo>
                <a:lnTo>
                  <a:pt x="396" y="630"/>
                </a:lnTo>
                <a:lnTo>
                  <a:pt x="404" y="641"/>
                </a:lnTo>
                <a:lnTo>
                  <a:pt x="409" y="654"/>
                </a:lnTo>
                <a:lnTo>
                  <a:pt x="414" y="666"/>
                </a:lnTo>
                <a:lnTo>
                  <a:pt x="416" y="679"/>
                </a:lnTo>
                <a:lnTo>
                  <a:pt x="417" y="693"/>
                </a:lnTo>
                <a:lnTo>
                  <a:pt x="417" y="693"/>
                </a:lnTo>
                <a:lnTo>
                  <a:pt x="417" y="704"/>
                </a:lnTo>
                <a:lnTo>
                  <a:pt x="415" y="715"/>
                </a:lnTo>
                <a:lnTo>
                  <a:pt x="411" y="726"/>
                </a:lnTo>
                <a:lnTo>
                  <a:pt x="407" y="738"/>
                </a:lnTo>
                <a:lnTo>
                  <a:pt x="401" y="747"/>
                </a:lnTo>
                <a:lnTo>
                  <a:pt x="395" y="757"/>
                </a:lnTo>
                <a:lnTo>
                  <a:pt x="386" y="765"/>
                </a:lnTo>
                <a:lnTo>
                  <a:pt x="377" y="773"/>
                </a:lnTo>
                <a:lnTo>
                  <a:pt x="377" y="773"/>
                </a:lnTo>
                <a:lnTo>
                  <a:pt x="386" y="779"/>
                </a:lnTo>
                <a:lnTo>
                  <a:pt x="395" y="787"/>
                </a:lnTo>
                <a:lnTo>
                  <a:pt x="401" y="797"/>
                </a:lnTo>
                <a:lnTo>
                  <a:pt x="407" y="807"/>
                </a:lnTo>
                <a:lnTo>
                  <a:pt x="411" y="818"/>
                </a:lnTo>
                <a:lnTo>
                  <a:pt x="415" y="829"/>
                </a:lnTo>
                <a:lnTo>
                  <a:pt x="417" y="840"/>
                </a:lnTo>
                <a:lnTo>
                  <a:pt x="417" y="851"/>
                </a:lnTo>
                <a:lnTo>
                  <a:pt x="417" y="851"/>
                </a:lnTo>
                <a:lnTo>
                  <a:pt x="417" y="863"/>
                </a:lnTo>
                <a:lnTo>
                  <a:pt x="415" y="874"/>
                </a:lnTo>
                <a:lnTo>
                  <a:pt x="411" y="885"/>
                </a:lnTo>
                <a:lnTo>
                  <a:pt x="407" y="897"/>
                </a:lnTo>
                <a:lnTo>
                  <a:pt x="401" y="906"/>
                </a:lnTo>
                <a:lnTo>
                  <a:pt x="395" y="915"/>
                </a:lnTo>
                <a:lnTo>
                  <a:pt x="386" y="924"/>
                </a:lnTo>
                <a:lnTo>
                  <a:pt x="377" y="931"/>
                </a:lnTo>
                <a:lnTo>
                  <a:pt x="377" y="931"/>
                </a:lnTo>
                <a:lnTo>
                  <a:pt x="386" y="938"/>
                </a:lnTo>
                <a:lnTo>
                  <a:pt x="395" y="946"/>
                </a:lnTo>
                <a:lnTo>
                  <a:pt x="401" y="956"/>
                </a:lnTo>
                <a:lnTo>
                  <a:pt x="407" y="966"/>
                </a:lnTo>
                <a:lnTo>
                  <a:pt x="411" y="977"/>
                </a:lnTo>
                <a:lnTo>
                  <a:pt x="415" y="988"/>
                </a:lnTo>
                <a:lnTo>
                  <a:pt x="417" y="999"/>
                </a:lnTo>
                <a:lnTo>
                  <a:pt x="417" y="1010"/>
                </a:lnTo>
                <a:lnTo>
                  <a:pt x="417" y="1010"/>
                </a:lnTo>
                <a:lnTo>
                  <a:pt x="417" y="1020"/>
                </a:lnTo>
                <a:lnTo>
                  <a:pt x="415" y="1030"/>
                </a:lnTo>
                <a:lnTo>
                  <a:pt x="413" y="1040"/>
                </a:lnTo>
                <a:lnTo>
                  <a:pt x="410" y="1049"/>
                </a:lnTo>
                <a:lnTo>
                  <a:pt x="406" y="1058"/>
                </a:lnTo>
                <a:lnTo>
                  <a:pt x="400" y="1067"/>
                </a:lnTo>
                <a:lnTo>
                  <a:pt x="395" y="1074"/>
                </a:lnTo>
                <a:lnTo>
                  <a:pt x="388" y="1082"/>
                </a:lnTo>
                <a:lnTo>
                  <a:pt x="633" y="1081"/>
                </a:lnTo>
                <a:lnTo>
                  <a:pt x="633" y="1081"/>
                </a:lnTo>
                <a:lnTo>
                  <a:pt x="648" y="1081"/>
                </a:lnTo>
                <a:lnTo>
                  <a:pt x="661" y="1080"/>
                </a:lnTo>
                <a:lnTo>
                  <a:pt x="675" y="1078"/>
                </a:lnTo>
                <a:lnTo>
                  <a:pt x="687" y="1075"/>
                </a:lnTo>
                <a:lnTo>
                  <a:pt x="699" y="1073"/>
                </a:lnTo>
                <a:lnTo>
                  <a:pt x="710" y="1070"/>
                </a:lnTo>
                <a:lnTo>
                  <a:pt x="720" y="1065"/>
                </a:lnTo>
                <a:lnTo>
                  <a:pt x="730" y="1061"/>
                </a:lnTo>
                <a:lnTo>
                  <a:pt x="739" y="1057"/>
                </a:lnTo>
                <a:lnTo>
                  <a:pt x="747" y="1052"/>
                </a:lnTo>
                <a:lnTo>
                  <a:pt x="761" y="1040"/>
                </a:lnTo>
                <a:lnTo>
                  <a:pt x="774" y="1028"/>
                </a:lnTo>
                <a:lnTo>
                  <a:pt x="784" y="1015"/>
                </a:lnTo>
                <a:lnTo>
                  <a:pt x="793" y="1000"/>
                </a:lnTo>
                <a:lnTo>
                  <a:pt x="800" y="985"/>
                </a:lnTo>
                <a:lnTo>
                  <a:pt x="804" y="970"/>
                </a:lnTo>
                <a:lnTo>
                  <a:pt x="808" y="955"/>
                </a:lnTo>
                <a:lnTo>
                  <a:pt x="811" y="940"/>
                </a:lnTo>
                <a:lnTo>
                  <a:pt x="813" y="925"/>
                </a:lnTo>
                <a:lnTo>
                  <a:pt x="814" y="899"/>
                </a:lnTo>
                <a:lnTo>
                  <a:pt x="814" y="657"/>
                </a:lnTo>
                <a:lnTo>
                  <a:pt x="814" y="657"/>
                </a:lnTo>
                <a:lnTo>
                  <a:pt x="814" y="644"/>
                </a:lnTo>
                <a:lnTo>
                  <a:pt x="812" y="630"/>
                </a:lnTo>
                <a:lnTo>
                  <a:pt x="810" y="618"/>
                </a:lnTo>
                <a:lnTo>
                  <a:pt x="806" y="605"/>
                </a:lnTo>
                <a:lnTo>
                  <a:pt x="802" y="594"/>
                </a:lnTo>
                <a:lnTo>
                  <a:pt x="797" y="583"/>
                </a:lnTo>
                <a:lnTo>
                  <a:pt x="792" y="572"/>
                </a:lnTo>
                <a:lnTo>
                  <a:pt x="786" y="561"/>
                </a:lnTo>
                <a:lnTo>
                  <a:pt x="779" y="551"/>
                </a:lnTo>
                <a:lnTo>
                  <a:pt x="772" y="542"/>
                </a:lnTo>
                <a:lnTo>
                  <a:pt x="764" y="533"/>
                </a:lnTo>
                <a:lnTo>
                  <a:pt x="756" y="526"/>
                </a:lnTo>
                <a:lnTo>
                  <a:pt x="748" y="518"/>
                </a:lnTo>
                <a:lnTo>
                  <a:pt x="739" y="511"/>
                </a:lnTo>
                <a:lnTo>
                  <a:pt x="721" y="499"/>
                </a:lnTo>
                <a:lnTo>
                  <a:pt x="721" y="499"/>
                </a:lnTo>
                <a:close/>
                <a:moveTo>
                  <a:pt x="327" y="943"/>
                </a:moveTo>
                <a:lnTo>
                  <a:pt x="111" y="943"/>
                </a:lnTo>
                <a:lnTo>
                  <a:pt x="111" y="943"/>
                </a:lnTo>
                <a:lnTo>
                  <a:pt x="103" y="943"/>
                </a:lnTo>
                <a:lnTo>
                  <a:pt x="96" y="944"/>
                </a:lnTo>
                <a:lnTo>
                  <a:pt x="90" y="946"/>
                </a:lnTo>
                <a:lnTo>
                  <a:pt x="83" y="948"/>
                </a:lnTo>
                <a:lnTo>
                  <a:pt x="77" y="952"/>
                </a:lnTo>
                <a:lnTo>
                  <a:pt x="72" y="955"/>
                </a:lnTo>
                <a:lnTo>
                  <a:pt x="67" y="959"/>
                </a:lnTo>
                <a:lnTo>
                  <a:pt x="63" y="964"/>
                </a:lnTo>
                <a:lnTo>
                  <a:pt x="56" y="975"/>
                </a:lnTo>
                <a:lnTo>
                  <a:pt x="52" y="986"/>
                </a:lnTo>
                <a:lnTo>
                  <a:pt x="49" y="998"/>
                </a:lnTo>
                <a:lnTo>
                  <a:pt x="48" y="1011"/>
                </a:lnTo>
                <a:lnTo>
                  <a:pt x="49" y="1025"/>
                </a:lnTo>
                <a:lnTo>
                  <a:pt x="52" y="1037"/>
                </a:lnTo>
                <a:lnTo>
                  <a:pt x="56" y="1048"/>
                </a:lnTo>
                <a:lnTo>
                  <a:pt x="63" y="1059"/>
                </a:lnTo>
                <a:lnTo>
                  <a:pt x="67" y="1063"/>
                </a:lnTo>
                <a:lnTo>
                  <a:pt x="72" y="1068"/>
                </a:lnTo>
                <a:lnTo>
                  <a:pt x="77" y="1071"/>
                </a:lnTo>
                <a:lnTo>
                  <a:pt x="83" y="1074"/>
                </a:lnTo>
                <a:lnTo>
                  <a:pt x="90" y="1076"/>
                </a:lnTo>
                <a:lnTo>
                  <a:pt x="96" y="1079"/>
                </a:lnTo>
                <a:lnTo>
                  <a:pt x="103" y="1080"/>
                </a:lnTo>
                <a:lnTo>
                  <a:pt x="111" y="1080"/>
                </a:lnTo>
                <a:lnTo>
                  <a:pt x="327" y="1080"/>
                </a:lnTo>
                <a:lnTo>
                  <a:pt x="327" y="1080"/>
                </a:lnTo>
                <a:lnTo>
                  <a:pt x="335" y="1080"/>
                </a:lnTo>
                <a:lnTo>
                  <a:pt x="343" y="1079"/>
                </a:lnTo>
                <a:lnTo>
                  <a:pt x="349" y="1076"/>
                </a:lnTo>
                <a:lnTo>
                  <a:pt x="356" y="1074"/>
                </a:lnTo>
                <a:lnTo>
                  <a:pt x="363" y="1071"/>
                </a:lnTo>
                <a:lnTo>
                  <a:pt x="368" y="1068"/>
                </a:lnTo>
                <a:lnTo>
                  <a:pt x="373" y="1063"/>
                </a:lnTo>
                <a:lnTo>
                  <a:pt x="377" y="1059"/>
                </a:lnTo>
                <a:lnTo>
                  <a:pt x="385" y="1048"/>
                </a:lnTo>
                <a:lnTo>
                  <a:pt x="389" y="1037"/>
                </a:lnTo>
                <a:lnTo>
                  <a:pt x="393" y="1025"/>
                </a:lnTo>
                <a:lnTo>
                  <a:pt x="394" y="1011"/>
                </a:lnTo>
                <a:lnTo>
                  <a:pt x="393" y="998"/>
                </a:lnTo>
                <a:lnTo>
                  <a:pt x="389" y="986"/>
                </a:lnTo>
                <a:lnTo>
                  <a:pt x="385" y="975"/>
                </a:lnTo>
                <a:lnTo>
                  <a:pt x="377" y="964"/>
                </a:lnTo>
                <a:lnTo>
                  <a:pt x="373" y="959"/>
                </a:lnTo>
                <a:lnTo>
                  <a:pt x="368" y="955"/>
                </a:lnTo>
                <a:lnTo>
                  <a:pt x="363" y="952"/>
                </a:lnTo>
                <a:lnTo>
                  <a:pt x="356" y="948"/>
                </a:lnTo>
                <a:lnTo>
                  <a:pt x="349" y="946"/>
                </a:lnTo>
                <a:lnTo>
                  <a:pt x="343" y="944"/>
                </a:lnTo>
                <a:lnTo>
                  <a:pt x="335" y="943"/>
                </a:lnTo>
                <a:lnTo>
                  <a:pt x="327" y="943"/>
                </a:lnTo>
                <a:lnTo>
                  <a:pt x="327" y="943"/>
                </a:lnTo>
                <a:close/>
              </a:path>
            </a:pathLst>
          </a:custGeom>
          <a:solidFill>
            <a:schemeClr val="accent4"/>
          </a:solidFill>
          <a:ln>
            <a:noFill/>
          </a:ln>
        </p:spPr>
        <p:txBody>
          <a:bodyPr vert="horz" wrap="square" lIns="91440" tIns="45720" rIns="91440" bIns="45720" numCol="1" anchor="t" anchorCtr="0" compatLnSpc="1">
            <a:prstTxWarp prst="textNoShape">
              <a:avLst/>
            </a:prstTxWarp>
          </a:bodyPr>
          <a:lstStyle/>
          <a:p>
            <a:endParaRPr lang="fr-FR" dirty="0"/>
          </a:p>
        </p:txBody>
      </p:sp>
      <p:sp>
        <p:nvSpPr>
          <p:cNvPr id="26" name="Rectangle 25">
            <a:extLst>
              <a:ext uri="{FF2B5EF4-FFF2-40B4-BE49-F238E27FC236}">
                <a16:creationId xmlns:a16="http://schemas.microsoft.com/office/drawing/2014/main" xmlns="" id="{4E09FB74-6357-4F78-8B27-24547FB1A6E6}"/>
              </a:ext>
            </a:extLst>
          </p:cNvPr>
          <p:cNvSpPr/>
          <p:nvPr/>
        </p:nvSpPr>
        <p:spPr>
          <a:xfrm>
            <a:off x="413165" y="4276055"/>
            <a:ext cx="1225134" cy="819254"/>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sz="1050" b="1" dirty="0">
              <a:solidFill>
                <a:schemeClr val="accent4"/>
              </a:solidFill>
            </a:endParaRPr>
          </a:p>
          <a:p>
            <a:pPr algn="ctr"/>
            <a:endParaRPr lang="fr-FR" sz="1050" b="1" dirty="0">
              <a:solidFill>
                <a:schemeClr val="accent4"/>
              </a:solidFill>
            </a:endParaRPr>
          </a:p>
          <a:p>
            <a:pPr algn="ctr"/>
            <a:r>
              <a:rPr lang="fr-FR" sz="1050" b="1" dirty="0">
                <a:solidFill>
                  <a:schemeClr val="accent4"/>
                </a:solidFill>
              </a:rPr>
              <a:t>Sensation de faire des économies</a:t>
            </a:r>
          </a:p>
        </p:txBody>
      </p:sp>
      <p:pic>
        <p:nvPicPr>
          <p:cNvPr id="24" name="Picture 4" descr="https://d30y9cdsu7xlg0.cloudfront.net/png/451771-200.png">
            <a:extLst>
              <a:ext uri="{FF2B5EF4-FFF2-40B4-BE49-F238E27FC236}">
                <a16:creationId xmlns:a16="http://schemas.microsoft.com/office/drawing/2014/main" xmlns="" id="{B73D35CA-49F1-438A-8B95-EF3255981F99}"/>
              </a:ext>
            </a:extLst>
          </p:cNvPr>
          <p:cNvPicPr>
            <a:picLocks noChangeAspect="1" noChangeArrowheads="1"/>
          </p:cNvPicPr>
          <p:nvPr/>
        </p:nvPicPr>
        <p:blipFill>
          <a:blip r:embed="rId3"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67208" y="4265888"/>
            <a:ext cx="310626" cy="310626"/>
          </a:xfrm>
          <a:prstGeom prst="rect">
            <a:avLst/>
          </a:prstGeom>
          <a:noFill/>
          <a:extLst>
            <a:ext uri="{909E8E84-426E-40dd-AFC4-6F175D3DCCD1}">
              <a14:hiddenFill xmlns:a14="http://schemas.microsoft.com/office/drawing/2010/main" xmlns="">
                <a:solidFill>
                  <a:srgbClr val="FFFFFF"/>
                </a:solidFill>
              </a14:hiddenFill>
            </a:ext>
          </a:extLst>
        </p:spPr>
      </p:pic>
      <p:sp>
        <p:nvSpPr>
          <p:cNvPr id="13" name="Espace réservé du texte 5">
            <a:extLst>
              <a:ext uri="{FF2B5EF4-FFF2-40B4-BE49-F238E27FC236}">
                <a16:creationId xmlns:a16="http://schemas.microsoft.com/office/drawing/2014/main" xmlns="" id="{0D91F256-53A2-433A-9C3F-5B00CD02FE72}"/>
              </a:ext>
            </a:extLst>
          </p:cNvPr>
          <p:cNvSpPr txBox="1">
            <a:spLocks/>
          </p:cNvSpPr>
          <p:nvPr/>
        </p:nvSpPr>
        <p:spPr>
          <a:xfrm>
            <a:off x="1685051" y="4436929"/>
            <a:ext cx="8128941" cy="545376"/>
          </a:xfrm>
          <a:prstGeom prst="rect">
            <a:avLst/>
          </a:prstGeom>
        </p:spPr>
        <p:txBody>
          <a:bodyPr vert="horz" wrap="square" lIns="107287" tIns="53643" rIns="107287" bIns="53643" rtlCol="0">
            <a:spAutoFit/>
          </a:bodyPr>
          <a:lstStyle>
            <a:lvl1pPr marL="327009" indent="-327009" algn="l" defTabSz="436012" rtl="0" eaLnBrk="1" latinLnBrk="0" hangingPunct="1">
              <a:spcBef>
                <a:spcPct val="20000"/>
              </a:spcBef>
              <a:buFontTx/>
              <a:buBlip>
                <a:blip r:embed="rId4"/>
              </a:buBlip>
              <a:defRPr sz="1600" b="1" kern="1200">
                <a:solidFill>
                  <a:schemeClr val="tx1"/>
                </a:solidFill>
                <a:latin typeface="+mn-lt"/>
                <a:ea typeface="+mn-ea"/>
                <a:cs typeface="+mn-cs"/>
              </a:defRPr>
            </a:lvl1pPr>
            <a:lvl2pPr marL="708521" indent="-272508" algn="l" defTabSz="436012" rtl="0" eaLnBrk="1" latinLnBrk="0" hangingPunct="1">
              <a:spcBef>
                <a:spcPct val="20000"/>
              </a:spcBef>
              <a:buFont typeface="Arial"/>
              <a:buChar char="–"/>
              <a:defRPr sz="1400" kern="1200">
                <a:solidFill>
                  <a:schemeClr val="tx1"/>
                </a:solidFill>
                <a:latin typeface="+mn-lt"/>
                <a:ea typeface="+mn-ea"/>
                <a:cs typeface="+mn-cs"/>
              </a:defRPr>
            </a:lvl2pPr>
            <a:lvl3pPr marL="1090031" indent="-218006" algn="l" defTabSz="436012" rtl="0" eaLnBrk="1" latinLnBrk="0" hangingPunct="1">
              <a:spcBef>
                <a:spcPct val="20000"/>
              </a:spcBef>
              <a:buFont typeface="Arial"/>
              <a:buChar char="•"/>
              <a:defRPr sz="1200" kern="1200">
                <a:solidFill>
                  <a:schemeClr val="tx1"/>
                </a:solidFill>
                <a:latin typeface="+mn-lt"/>
                <a:ea typeface="+mn-ea"/>
                <a:cs typeface="+mn-cs"/>
              </a:defRPr>
            </a:lvl3pPr>
            <a:lvl4pPr marL="1526044" indent="-218006" algn="l" defTabSz="436012" rtl="0" eaLnBrk="1" latinLnBrk="0" hangingPunct="1">
              <a:spcBef>
                <a:spcPct val="20000"/>
              </a:spcBef>
              <a:buFont typeface="Arial"/>
              <a:buChar char="–"/>
              <a:defRPr sz="1100" kern="1200">
                <a:solidFill>
                  <a:schemeClr val="tx1"/>
                </a:solidFill>
                <a:latin typeface="+mn-lt"/>
                <a:ea typeface="+mn-ea"/>
                <a:cs typeface="+mn-cs"/>
              </a:defRPr>
            </a:lvl4pPr>
            <a:lvl5pPr marL="1962057" indent="-218006" algn="l" defTabSz="436012" rtl="0" eaLnBrk="1" latinLnBrk="0" hangingPunct="1">
              <a:spcBef>
                <a:spcPct val="20000"/>
              </a:spcBef>
              <a:buFont typeface="Arial"/>
              <a:buChar char="»"/>
              <a:defRPr sz="1100" kern="1200">
                <a:solidFill>
                  <a:schemeClr val="tx1"/>
                </a:solidFill>
                <a:latin typeface="+mn-lt"/>
                <a:ea typeface="+mn-ea"/>
                <a:cs typeface="+mn-cs"/>
              </a:defRPr>
            </a:lvl5pPr>
            <a:lvl6pPr marL="2398069" indent="-218006" algn="l" defTabSz="436012" rtl="0" eaLnBrk="1" latinLnBrk="0" hangingPunct="1">
              <a:spcBef>
                <a:spcPct val="20000"/>
              </a:spcBef>
              <a:buFont typeface="Arial"/>
              <a:buChar char="•"/>
              <a:defRPr sz="1900" kern="1200">
                <a:solidFill>
                  <a:schemeClr val="tx1"/>
                </a:solidFill>
                <a:latin typeface="+mn-lt"/>
                <a:ea typeface="+mn-ea"/>
                <a:cs typeface="+mn-cs"/>
              </a:defRPr>
            </a:lvl6pPr>
            <a:lvl7pPr marL="2834082" indent="-218006" algn="l" defTabSz="436012" rtl="0" eaLnBrk="1" latinLnBrk="0" hangingPunct="1">
              <a:spcBef>
                <a:spcPct val="20000"/>
              </a:spcBef>
              <a:buFont typeface="Arial"/>
              <a:buChar char="•"/>
              <a:defRPr sz="1900" kern="1200">
                <a:solidFill>
                  <a:schemeClr val="tx1"/>
                </a:solidFill>
                <a:latin typeface="+mn-lt"/>
                <a:ea typeface="+mn-ea"/>
                <a:cs typeface="+mn-cs"/>
              </a:defRPr>
            </a:lvl7pPr>
            <a:lvl8pPr marL="3270094" indent="-218006" algn="l" defTabSz="436012" rtl="0" eaLnBrk="1" latinLnBrk="0" hangingPunct="1">
              <a:spcBef>
                <a:spcPct val="20000"/>
              </a:spcBef>
              <a:buFont typeface="Arial"/>
              <a:buChar char="•"/>
              <a:defRPr sz="1900" kern="1200">
                <a:solidFill>
                  <a:schemeClr val="tx1"/>
                </a:solidFill>
                <a:latin typeface="+mn-lt"/>
                <a:ea typeface="+mn-ea"/>
                <a:cs typeface="+mn-cs"/>
              </a:defRPr>
            </a:lvl8pPr>
            <a:lvl9pPr marL="3706106" indent="-218006" algn="l" defTabSz="436012" rtl="0" eaLnBrk="1" latinLnBrk="0" hangingPunct="1">
              <a:spcBef>
                <a:spcPct val="20000"/>
              </a:spcBef>
              <a:buFont typeface="Arial"/>
              <a:buChar char="•"/>
              <a:defRPr sz="1900" kern="1200">
                <a:solidFill>
                  <a:schemeClr val="tx1"/>
                </a:solidFill>
                <a:latin typeface="+mn-lt"/>
                <a:ea typeface="+mn-ea"/>
                <a:cs typeface="+mn-cs"/>
              </a:defRPr>
            </a:lvl9pPr>
          </a:lstStyle>
          <a:p>
            <a:pPr>
              <a:buFont typeface="Arial" panose="020B0604020202020204" pitchFamily="34" charset="0"/>
              <a:buChar char="•"/>
            </a:pPr>
            <a:r>
              <a:rPr lang="fr-FR" sz="1400" dirty="0"/>
              <a:t>7 ménages sur 27 ont l’impression d’avoir fait des économies sans réduire leur confort</a:t>
            </a:r>
          </a:p>
          <a:p>
            <a:pPr lvl="1">
              <a:buFont typeface="Arial" panose="020B0604020202020204" pitchFamily="34" charset="0"/>
              <a:buChar char="•"/>
            </a:pPr>
            <a:r>
              <a:rPr lang="fr-FR" sz="1200" dirty="0"/>
              <a:t>Ils sont 19 à considérer que leurs factures sont encore trop importantes</a:t>
            </a:r>
          </a:p>
        </p:txBody>
      </p:sp>
      <p:sp>
        <p:nvSpPr>
          <p:cNvPr id="14" name="Espace réservé du texte 5">
            <a:extLst>
              <a:ext uri="{FF2B5EF4-FFF2-40B4-BE49-F238E27FC236}">
                <a16:creationId xmlns:a16="http://schemas.microsoft.com/office/drawing/2014/main" xmlns="" id="{E1757E2B-44C9-4574-B162-F1EB4FE49CE7}"/>
              </a:ext>
            </a:extLst>
          </p:cNvPr>
          <p:cNvSpPr txBox="1">
            <a:spLocks/>
          </p:cNvSpPr>
          <p:nvPr/>
        </p:nvSpPr>
        <p:spPr>
          <a:xfrm>
            <a:off x="1685049" y="5355836"/>
            <a:ext cx="8082189" cy="1013197"/>
          </a:xfrm>
          <a:prstGeom prst="rect">
            <a:avLst/>
          </a:prstGeom>
        </p:spPr>
        <p:txBody>
          <a:bodyPr vert="horz" wrap="square" lIns="107287" tIns="53643" rIns="107287" bIns="53643" rtlCol="0">
            <a:spAutoFit/>
          </a:bodyPr>
          <a:lstStyle>
            <a:lvl1pPr marL="327009" indent="-327009" algn="l" defTabSz="436012" rtl="0" eaLnBrk="1" latinLnBrk="0" hangingPunct="1">
              <a:spcBef>
                <a:spcPct val="20000"/>
              </a:spcBef>
              <a:buFontTx/>
              <a:buBlip>
                <a:blip r:embed="rId4"/>
              </a:buBlip>
              <a:defRPr sz="1600" b="1" kern="1200">
                <a:solidFill>
                  <a:schemeClr val="tx1"/>
                </a:solidFill>
                <a:latin typeface="+mn-lt"/>
                <a:ea typeface="+mn-ea"/>
                <a:cs typeface="+mn-cs"/>
              </a:defRPr>
            </a:lvl1pPr>
            <a:lvl2pPr marL="708521" indent="-272508" algn="l" defTabSz="436012" rtl="0" eaLnBrk="1" latinLnBrk="0" hangingPunct="1">
              <a:spcBef>
                <a:spcPct val="20000"/>
              </a:spcBef>
              <a:buFont typeface="Arial"/>
              <a:buChar char="–"/>
              <a:defRPr sz="1400" kern="1200">
                <a:solidFill>
                  <a:schemeClr val="tx1"/>
                </a:solidFill>
                <a:latin typeface="+mn-lt"/>
                <a:ea typeface="+mn-ea"/>
                <a:cs typeface="+mn-cs"/>
              </a:defRPr>
            </a:lvl2pPr>
            <a:lvl3pPr marL="1090031" indent="-218006" algn="l" defTabSz="436012" rtl="0" eaLnBrk="1" latinLnBrk="0" hangingPunct="1">
              <a:spcBef>
                <a:spcPct val="20000"/>
              </a:spcBef>
              <a:buFont typeface="Arial"/>
              <a:buChar char="•"/>
              <a:defRPr sz="1200" kern="1200">
                <a:solidFill>
                  <a:schemeClr val="tx1"/>
                </a:solidFill>
                <a:latin typeface="+mn-lt"/>
                <a:ea typeface="+mn-ea"/>
                <a:cs typeface="+mn-cs"/>
              </a:defRPr>
            </a:lvl3pPr>
            <a:lvl4pPr marL="1526044" indent="-218006" algn="l" defTabSz="436012" rtl="0" eaLnBrk="1" latinLnBrk="0" hangingPunct="1">
              <a:spcBef>
                <a:spcPct val="20000"/>
              </a:spcBef>
              <a:buFont typeface="Arial"/>
              <a:buChar char="–"/>
              <a:defRPr sz="1100" kern="1200">
                <a:solidFill>
                  <a:schemeClr val="tx1"/>
                </a:solidFill>
                <a:latin typeface="+mn-lt"/>
                <a:ea typeface="+mn-ea"/>
                <a:cs typeface="+mn-cs"/>
              </a:defRPr>
            </a:lvl4pPr>
            <a:lvl5pPr marL="1962057" indent="-218006" algn="l" defTabSz="436012" rtl="0" eaLnBrk="1" latinLnBrk="0" hangingPunct="1">
              <a:spcBef>
                <a:spcPct val="20000"/>
              </a:spcBef>
              <a:buFont typeface="Arial"/>
              <a:buChar char="»"/>
              <a:defRPr sz="1100" kern="1200">
                <a:solidFill>
                  <a:schemeClr val="tx1"/>
                </a:solidFill>
                <a:latin typeface="+mn-lt"/>
                <a:ea typeface="+mn-ea"/>
                <a:cs typeface="+mn-cs"/>
              </a:defRPr>
            </a:lvl5pPr>
            <a:lvl6pPr marL="2398069" indent="-218006" algn="l" defTabSz="436012" rtl="0" eaLnBrk="1" latinLnBrk="0" hangingPunct="1">
              <a:spcBef>
                <a:spcPct val="20000"/>
              </a:spcBef>
              <a:buFont typeface="Arial"/>
              <a:buChar char="•"/>
              <a:defRPr sz="1900" kern="1200">
                <a:solidFill>
                  <a:schemeClr val="tx1"/>
                </a:solidFill>
                <a:latin typeface="+mn-lt"/>
                <a:ea typeface="+mn-ea"/>
                <a:cs typeface="+mn-cs"/>
              </a:defRPr>
            </a:lvl6pPr>
            <a:lvl7pPr marL="2834082" indent="-218006" algn="l" defTabSz="436012" rtl="0" eaLnBrk="1" latinLnBrk="0" hangingPunct="1">
              <a:spcBef>
                <a:spcPct val="20000"/>
              </a:spcBef>
              <a:buFont typeface="Arial"/>
              <a:buChar char="•"/>
              <a:defRPr sz="1900" kern="1200">
                <a:solidFill>
                  <a:schemeClr val="tx1"/>
                </a:solidFill>
                <a:latin typeface="+mn-lt"/>
                <a:ea typeface="+mn-ea"/>
                <a:cs typeface="+mn-cs"/>
              </a:defRPr>
            </a:lvl7pPr>
            <a:lvl8pPr marL="3270094" indent="-218006" algn="l" defTabSz="436012" rtl="0" eaLnBrk="1" latinLnBrk="0" hangingPunct="1">
              <a:spcBef>
                <a:spcPct val="20000"/>
              </a:spcBef>
              <a:buFont typeface="Arial"/>
              <a:buChar char="•"/>
              <a:defRPr sz="1900" kern="1200">
                <a:solidFill>
                  <a:schemeClr val="tx1"/>
                </a:solidFill>
                <a:latin typeface="+mn-lt"/>
                <a:ea typeface="+mn-ea"/>
                <a:cs typeface="+mn-cs"/>
              </a:defRPr>
            </a:lvl8pPr>
            <a:lvl9pPr marL="3706106" indent="-218006" algn="l" defTabSz="436012" rtl="0" eaLnBrk="1" latinLnBrk="0" hangingPunct="1">
              <a:spcBef>
                <a:spcPct val="20000"/>
              </a:spcBef>
              <a:buFont typeface="Arial"/>
              <a:buChar char="•"/>
              <a:defRPr sz="1900" kern="1200">
                <a:solidFill>
                  <a:schemeClr val="tx1"/>
                </a:solidFill>
                <a:latin typeface="+mn-lt"/>
                <a:ea typeface="+mn-ea"/>
                <a:cs typeface="+mn-cs"/>
              </a:defRPr>
            </a:lvl9pPr>
          </a:lstStyle>
          <a:p>
            <a:pPr>
              <a:buFont typeface="Arial" panose="020B0604020202020204" pitchFamily="34" charset="0"/>
              <a:buChar char="•"/>
            </a:pPr>
            <a:r>
              <a:rPr lang="fr-FR" sz="1400" dirty="0"/>
              <a:t>une majorité de ménages continuent à avoir des difficultés à payer ses factures, dont 9/27 pour lesquels c’est souvent le cas</a:t>
            </a:r>
          </a:p>
          <a:p>
            <a:pPr>
              <a:buFont typeface="Arial" panose="020B0604020202020204" pitchFamily="34" charset="0"/>
              <a:buChar char="•"/>
            </a:pPr>
            <a:r>
              <a:rPr lang="fr-FR" sz="1400" dirty="0"/>
              <a:t>On observe cependant une baisse de la part des ménages qui sont en situation d’impayés lors de l’enquête par rapport au moment de la visite</a:t>
            </a:r>
          </a:p>
        </p:txBody>
      </p:sp>
      <p:sp>
        <p:nvSpPr>
          <p:cNvPr id="18" name="Rectangle 17">
            <a:extLst>
              <a:ext uri="{FF2B5EF4-FFF2-40B4-BE49-F238E27FC236}">
                <a16:creationId xmlns:a16="http://schemas.microsoft.com/office/drawing/2014/main" xmlns="" id="{551E49B6-E458-468C-BC54-BBC3556979C4}"/>
              </a:ext>
            </a:extLst>
          </p:cNvPr>
          <p:cNvSpPr/>
          <p:nvPr/>
        </p:nvSpPr>
        <p:spPr>
          <a:xfrm>
            <a:off x="406742" y="1181365"/>
            <a:ext cx="1231558" cy="544504"/>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sz="1050" b="1" dirty="0">
              <a:solidFill>
                <a:schemeClr val="accent4"/>
              </a:solidFill>
            </a:endParaRPr>
          </a:p>
          <a:p>
            <a:pPr algn="ctr"/>
            <a:endParaRPr lang="fr-FR" sz="1050" b="1" dirty="0">
              <a:solidFill>
                <a:schemeClr val="accent4"/>
              </a:solidFill>
            </a:endParaRPr>
          </a:p>
          <a:p>
            <a:pPr algn="ctr"/>
            <a:r>
              <a:rPr lang="fr-FR" sz="1050" b="1" dirty="0">
                <a:solidFill>
                  <a:schemeClr val="accent4"/>
                </a:solidFill>
              </a:rPr>
              <a:t>Déménagement</a:t>
            </a:r>
          </a:p>
        </p:txBody>
      </p:sp>
      <p:pic>
        <p:nvPicPr>
          <p:cNvPr id="10" name="Picture 2" descr="https://d30y9cdsu7xlg0.cloudfront.net/png/122028-200.png">
            <a:extLst>
              <a:ext uri="{FF2B5EF4-FFF2-40B4-BE49-F238E27FC236}">
                <a16:creationId xmlns:a16="http://schemas.microsoft.com/office/drawing/2014/main" xmlns="" id="{9248F2A2-9DEC-4DAE-B6D3-BADB2412D6FC}"/>
              </a:ext>
            </a:extLst>
          </p:cNvPr>
          <p:cNvPicPr>
            <a:picLocks noChangeAspect="1" noChangeArrowheads="1"/>
          </p:cNvPicPr>
          <p:nvPr/>
        </p:nvPicPr>
        <p:blipFill>
          <a:blip r:embed="rId5"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80714" y="1189168"/>
            <a:ext cx="360000" cy="360000"/>
          </a:xfrm>
          <a:prstGeom prst="rect">
            <a:avLst/>
          </a:prstGeom>
          <a:noFill/>
          <a:extLst>
            <a:ext uri="{909E8E84-426E-40DD-AFC4-6F175D3DCCD1}">
              <a14:hiddenFill xmlns:a14="http://schemas.microsoft.com/office/drawing/2010/main">
                <a:solidFill>
                  <a:srgbClr val="FFFFFF"/>
                </a:solidFill>
              </a14:hiddenFill>
            </a:ext>
          </a:extLst>
        </p:spPr>
      </p:pic>
      <p:sp>
        <p:nvSpPr>
          <p:cNvPr id="19" name="Espace réservé du texte 5">
            <a:extLst>
              <a:ext uri="{FF2B5EF4-FFF2-40B4-BE49-F238E27FC236}">
                <a16:creationId xmlns:a16="http://schemas.microsoft.com/office/drawing/2014/main" xmlns="" id="{C4505E69-F634-42AA-86C8-9E578321D204}"/>
              </a:ext>
            </a:extLst>
          </p:cNvPr>
          <p:cNvSpPr txBox="1">
            <a:spLocks/>
          </p:cNvSpPr>
          <p:nvPr/>
        </p:nvSpPr>
        <p:spPr>
          <a:xfrm>
            <a:off x="1685051" y="1180493"/>
            <a:ext cx="8082188" cy="545376"/>
          </a:xfrm>
          <a:prstGeom prst="rect">
            <a:avLst/>
          </a:prstGeom>
        </p:spPr>
        <p:txBody>
          <a:bodyPr vert="horz" wrap="square" lIns="107287" tIns="53643" rIns="107287" bIns="53643" rtlCol="0">
            <a:spAutoFit/>
          </a:bodyPr>
          <a:lstStyle>
            <a:lvl1pPr marL="327009" indent="-327009" algn="l" defTabSz="436012" rtl="0" eaLnBrk="1" latinLnBrk="0" hangingPunct="1">
              <a:spcBef>
                <a:spcPct val="20000"/>
              </a:spcBef>
              <a:buFontTx/>
              <a:buBlip>
                <a:blip r:embed="rId4"/>
              </a:buBlip>
              <a:defRPr sz="1600" b="1" kern="1200">
                <a:solidFill>
                  <a:schemeClr val="tx1"/>
                </a:solidFill>
                <a:latin typeface="+mn-lt"/>
                <a:ea typeface="+mn-ea"/>
                <a:cs typeface="+mn-cs"/>
              </a:defRPr>
            </a:lvl1pPr>
            <a:lvl2pPr marL="708521" indent="-272508" algn="l" defTabSz="436012" rtl="0" eaLnBrk="1" latinLnBrk="0" hangingPunct="1">
              <a:spcBef>
                <a:spcPct val="20000"/>
              </a:spcBef>
              <a:buFont typeface="Arial"/>
              <a:buChar char="–"/>
              <a:defRPr sz="1400" kern="1200">
                <a:solidFill>
                  <a:schemeClr val="tx1"/>
                </a:solidFill>
                <a:latin typeface="+mn-lt"/>
                <a:ea typeface="+mn-ea"/>
                <a:cs typeface="+mn-cs"/>
              </a:defRPr>
            </a:lvl2pPr>
            <a:lvl3pPr marL="1090031" indent="-218006" algn="l" defTabSz="436012" rtl="0" eaLnBrk="1" latinLnBrk="0" hangingPunct="1">
              <a:spcBef>
                <a:spcPct val="20000"/>
              </a:spcBef>
              <a:buFont typeface="Arial"/>
              <a:buChar char="•"/>
              <a:defRPr sz="1200" kern="1200">
                <a:solidFill>
                  <a:schemeClr val="tx1"/>
                </a:solidFill>
                <a:latin typeface="+mn-lt"/>
                <a:ea typeface="+mn-ea"/>
                <a:cs typeface="+mn-cs"/>
              </a:defRPr>
            </a:lvl3pPr>
            <a:lvl4pPr marL="1526044" indent="-218006" algn="l" defTabSz="436012" rtl="0" eaLnBrk="1" latinLnBrk="0" hangingPunct="1">
              <a:spcBef>
                <a:spcPct val="20000"/>
              </a:spcBef>
              <a:buFont typeface="Arial"/>
              <a:buChar char="–"/>
              <a:defRPr sz="1100" kern="1200">
                <a:solidFill>
                  <a:schemeClr val="tx1"/>
                </a:solidFill>
                <a:latin typeface="+mn-lt"/>
                <a:ea typeface="+mn-ea"/>
                <a:cs typeface="+mn-cs"/>
              </a:defRPr>
            </a:lvl4pPr>
            <a:lvl5pPr marL="1962057" indent="-218006" algn="l" defTabSz="436012" rtl="0" eaLnBrk="1" latinLnBrk="0" hangingPunct="1">
              <a:spcBef>
                <a:spcPct val="20000"/>
              </a:spcBef>
              <a:buFont typeface="Arial"/>
              <a:buChar char="»"/>
              <a:defRPr sz="1100" kern="1200">
                <a:solidFill>
                  <a:schemeClr val="tx1"/>
                </a:solidFill>
                <a:latin typeface="+mn-lt"/>
                <a:ea typeface="+mn-ea"/>
                <a:cs typeface="+mn-cs"/>
              </a:defRPr>
            </a:lvl5pPr>
            <a:lvl6pPr marL="2398069" indent="-218006" algn="l" defTabSz="436012" rtl="0" eaLnBrk="1" latinLnBrk="0" hangingPunct="1">
              <a:spcBef>
                <a:spcPct val="20000"/>
              </a:spcBef>
              <a:buFont typeface="Arial"/>
              <a:buChar char="•"/>
              <a:defRPr sz="1900" kern="1200">
                <a:solidFill>
                  <a:schemeClr val="tx1"/>
                </a:solidFill>
                <a:latin typeface="+mn-lt"/>
                <a:ea typeface="+mn-ea"/>
                <a:cs typeface="+mn-cs"/>
              </a:defRPr>
            </a:lvl6pPr>
            <a:lvl7pPr marL="2834082" indent="-218006" algn="l" defTabSz="436012" rtl="0" eaLnBrk="1" latinLnBrk="0" hangingPunct="1">
              <a:spcBef>
                <a:spcPct val="20000"/>
              </a:spcBef>
              <a:buFont typeface="Arial"/>
              <a:buChar char="•"/>
              <a:defRPr sz="1900" kern="1200">
                <a:solidFill>
                  <a:schemeClr val="tx1"/>
                </a:solidFill>
                <a:latin typeface="+mn-lt"/>
                <a:ea typeface="+mn-ea"/>
                <a:cs typeface="+mn-cs"/>
              </a:defRPr>
            </a:lvl7pPr>
            <a:lvl8pPr marL="3270094" indent="-218006" algn="l" defTabSz="436012" rtl="0" eaLnBrk="1" latinLnBrk="0" hangingPunct="1">
              <a:spcBef>
                <a:spcPct val="20000"/>
              </a:spcBef>
              <a:buFont typeface="Arial"/>
              <a:buChar char="•"/>
              <a:defRPr sz="1900" kern="1200">
                <a:solidFill>
                  <a:schemeClr val="tx1"/>
                </a:solidFill>
                <a:latin typeface="+mn-lt"/>
                <a:ea typeface="+mn-ea"/>
                <a:cs typeface="+mn-cs"/>
              </a:defRPr>
            </a:lvl8pPr>
            <a:lvl9pPr marL="3706106" indent="-218006" algn="l" defTabSz="436012" rtl="0" eaLnBrk="1" latinLnBrk="0" hangingPunct="1">
              <a:spcBef>
                <a:spcPct val="20000"/>
              </a:spcBef>
              <a:buFont typeface="Arial"/>
              <a:buChar char="•"/>
              <a:defRPr sz="1900" kern="1200">
                <a:solidFill>
                  <a:schemeClr val="tx1"/>
                </a:solidFill>
                <a:latin typeface="+mn-lt"/>
                <a:ea typeface="+mn-ea"/>
                <a:cs typeface="+mn-cs"/>
              </a:defRPr>
            </a:lvl9pPr>
          </a:lstStyle>
          <a:p>
            <a:pPr>
              <a:buFont typeface="Arial" panose="020B0604020202020204" pitchFamily="34" charset="0"/>
              <a:buChar char="•"/>
            </a:pPr>
            <a:r>
              <a:rPr lang="fr-FR" sz="1400" dirty="0"/>
              <a:t>Un tiers des ménages ont déménagé depuis la visite</a:t>
            </a:r>
            <a:r>
              <a:rPr lang="fr-FR" sz="1200" dirty="0"/>
              <a:t>, </a:t>
            </a:r>
            <a:r>
              <a:rPr lang="fr-FR" sz="1400" dirty="0"/>
              <a:t>dont la moitié grâce à la visite</a:t>
            </a:r>
          </a:p>
          <a:p>
            <a:pPr lvl="1">
              <a:buFont typeface="Arial" panose="020B0604020202020204" pitchFamily="34" charset="0"/>
              <a:buChar char="•"/>
            </a:pPr>
            <a:r>
              <a:rPr lang="fr-FR" sz="1200" dirty="0"/>
              <a:t>La majorité des ménages ayant déménagé sont satisfaits de leur nouveau logement </a:t>
            </a:r>
          </a:p>
        </p:txBody>
      </p:sp>
    </p:spTree>
    <p:extLst>
      <p:ext uri="{BB962C8B-B14F-4D97-AF65-F5344CB8AC3E}">
        <p14:creationId xmlns:p14="http://schemas.microsoft.com/office/powerpoint/2010/main" val="19890964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a:extLst>
              <a:ext uri="{FF2B5EF4-FFF2-40B4-BE49-F238E27FC236}">
                <a16:creationId xmlns:a16="http://schemas.microsoft.com/office/drawing/2014/main" xmlns="" id="{C2544FCD-D04D-4827-B1BB-92E0EF7B3B9E}"/>
              </a:ext>
            </a:extLst>
          </p:cNvPr>
          <p:cNvSpPr>
            <a:spLocks noGrp="1"/>
          </p:cNvSpPr>
          <p:nvPr>
            <p:ph type="sldNum" sz="quarter" idx="16"/>
          </p:nvPr>
        </p:nvSpPr>
        <p:spPr/>
        <p:txBody>
          <a:bodyPr/>
          <a:lstStyle/>
          <a:p>
            <a:fld id="{FCEE2C88-6C8F-484D-AF69-578F576B1F44}" type="slidenum">
              <a:rPr lang="en-US" smtClean="0"/>
              <a:pPr/>
              <a:t>21</a:t>
            </a:fld>
            <a:endParaRPr lang="en-US" dirty="0"/>
          </a:p>
        </p:txBody>
      </p:sp>
      <p:sp>
        <p:nvSpPr>
          <p:cNvPr id="16" name="Titre 3">
            <a:extLst>
              <a:ext uri="{FF2B5EF4-FFF2-40B4-BE49-F238E27FC236}">
                <a16:creationId xmlns:a16="http://schemas.microsoft.com/office/drawing/2014/main" xmlns="" id="{AB699973-5B99-4556-AF71-7FF663F1D496}"/>
              </a:ext>
            </a:extLst>
          </p:cNvPr>
          <p:cNvSpPr>
            <a:spLocks noGrp="1"/>
          </p:cNvSpPr>
          <p:nvPr>
            <p:ph type="title"/>
          </p:nvPr>
        </p:nvSpPr>
        <p:spPr>
          <a:xfrm>
            <a:off x="495300" y="184150"/>
            <a:ext cx="8915400" cy="857704"/>
          </a:xfrm>
        </p:spPr>
        <p:txBody>
          <a:bodyPr>
            <a:noAutofit/>
          </a:bodyPr>
          <a:lstStyle/>
          <a:p>
            <a:r>
              <a:rPr lang="fr-FR" sz="2400" dirty="0"/>
              <a:t/>
            </a:r>
            <a:br>
              <a:rPr lang="fr-FR" sz="2400" dirty="0"/>
            </a:br>
            <a:r>
              <a:rPr lang="fr-FR" sz="2400" dirty="0"/>
              <a:t/>
            </a:r>
            <a:br>
              <a:rPr lang="fr-FR" sz="2400" dirty="0"/>
            </a:br>
            <a:r>
              <a:rPr lang="fr-FR" sz="2400" dirty="0"/>
              <a:t/>
            </a:r>
            <a:br>
              <a:rPr lang="fr-FR" sz="2400" dirty="0"/>
            </a:br>
            <a:r>
              <a:rPr lang="fr-FR" sz="2400" dirty="0"/>
              <a:t>Un tiers des ménages ont déménagé depuis la visite</a:t>
            </a:r>
          </a:p>
        </p:txBody>
      </p:sp>
      <p:sp>
        <p:nvSpPr>
          <p:cNvPr id="17" name="Espace réservé du texte 4">
            <a:extLst>
              <a:ext uri="{FF2B5EF4-FFF2-40B4-BE49-F238E27FC236}">
                <a16:creationId xmlns:a16="http://schemas.microsoft.com/office/drawing/2014/main" xmlns="" id="{C5A57CB3-98B3-43B9-A08B-B2DB7CC75300}"/>
              </a:ext>
            </a:extLst>
          </p:cNvPr>
          <p:cNvSpPr>
            <a:spLocks noGrp="1"/>
          </p:cNvSpPr>
          <p:nvPr>
            <p:ph type="body" sz="quarter" idx="13"/>
          </p:nvPr>
        </p:nvSpPr>
        <p:spPr>
          <a:xfrm>
            <a:off x="495300" y="1134137"/>
            <a:ext cx="8915400" cy="1314818"/>
          </a:xfrm>
        </p:spPr>
        <p:txBody>
          <a:bodyPr/>
          <a:lstStyle/>
          <a:p>
            <a:pPr algn="just"/>
            <a:r>
              <a:rPr lang="fr-FR" sz="1400" dirty="0"/>
              <a:t>7 sur 13 ont déménagé car ils considéraient leur ancien logement indécent et 2 qui déclarent qu’une procédure d’insalubrité avait été enclenchée</a:t>
            </a:r>
          </a:p>
          <a:p>
            <a:pPr algn="just"/>
            <a:r>
              <a:rPr lang="fr-FR" sz="1400" dirty="0"/>
              <a:t>11 sur 13 sont satisfaits de leur nouveau logement</a:t>
            </a:r>
          </a:p>
          <a:p>
            <a:pPr algn="just"/>
            <a:r>
              <a:rPr lang="fr-FR" sz="1400" dirty="0"/>
              <a:t>Ils sont 7 sur 13 à considérer que l’intervention les a aidés à prendre la décision de déménager</a:t>
            </a:r>
          </a:p>
          <a:p>
            <a:pPr lvl="1" algn="just"/>
            <a:r>
              <a:rPr lang="fr-FR" sz="1200" dirty="0"/>
              <a:t>On avait préconisé le relogement à 7 ménages sur 40 lors de la visite. Parmi eux, 5 se sont effectivement relogés</a:t>
            </a:r>
          </a:p>
        </p:txBody>
      </p:sp>
      <p:sp>
        <p:nvSpPr>
          <p:cNvPr id="24" name="ZoneTexte 23">
            <a:extLst>
              <a:ext uri="{FF2B5EF4-FFF2-40B4-BE49-F238E27FC236}">
                <a16:creationId xmlns:a16="http://schemas.microsoft.com/office/drawing/2014/main" xmlns="" id="{618336BF-0032-4B80-AB63-83D0334CB11C}"/>
              </a:ext>
            </a:extLst>
          </p:cNvPr>
          <p:cNvSpPr txBox="1"/>
          <p:nvPr/>
        </p:nvSpPr>
        <p:spPr>
          <a:xfrm>
            <a:off x="6077098" y="5886464"/>
            <a:ext cx="444352" cy="230832"/>
          </a:xfrm>
          <a:prstGeom prst="rect">
            <a:avLst/>
          </a:prstGeom>
          <a:solidFill>
            <a:schemeClr val="bg1">
              <a:lumMod val="95000"/>
            </a:schemeClr>
          </a:solidFill>
        </p:spPr>
        <p:txBody>
          <a:bodyPr wrap="none" rtlCol="0">
            <a:spAutoFit/>
          </a:bodyPr>
          <a:lstStyle/>
          <a:p>
            <a:r>
              <a:rPr lang="fr-FR" dirty="0"/>
              <a:t>n=40</a:t>
            </a:r>
          </a:p>
        </p:txBody>
      </p:sp>
      <p:sp>
        <p:nvSpPr>
          <p:cNvPr id="2" name="Rectangle 1">
            <a:extLst>
              <a:ext uri="{FF2B5EF4-FFF2-40B4-BE49-F238E27FC236}">
                <a16:creationId xmlns:a16="http://schemas.microsoft.com/office/drawing/2014/main" xmlns="" id="{0480DF71-42F6-40D5-A403-AD39E3831D80}"/>
              </a:ext>
            </a:extLst>
          </p:cNvPr>
          <p:cNvSpPr/>
          <p:nvPr/>
        </p:nvSpPr>
        <p:spPr>
          <a:xfrm>
            <a:off x="2475861" y="-4872"/>
            <a:ext cx="2484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Confort ressenti</a:t>
            </a:r>
          </a:p>
        </p:txBody>
      </p:sp>
      <p:sp>
        <p:nvSpPr>
          <p:cNvPr id="3" name="Rectangle 2">
            <a:extLst>
              <a:ext uri="{FF2B5EF4-FFF2-40B4-BE49-F238E27FC236}">
                <a16:creationId xmlns:a16="http://schemas.microsoft.com/office/drawing/2014/main" xmlns="" id="{08855579-59F6-4D3E-B384-D25F9E537D78}"/>
              </a:ext>
            </a:extLst>
          </p:cNvPr>
          <p:cNvSpPr/>
          <p:nvPr/>
        </p:nvSpPr>
        <p:spPr>
          <a:xfrm>
            <a:off x="4948930" y="-4872"/>
            <a:ext cx="2484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Evol consommations</a:t>
            </a:r>
          </a:p>
        </p:txBody>
      </p:sp>
      <p:sp>
        <p:nvSpPr>
          <p:cNvPr id="7" name="Rectangle 6">
            <a:extLst>
              <a:ext uri="{FF2B5EF4-FFF2-40B4-BE49-F238E27FC236}">
                <a16:creationId xmlns:a16="http://schemas.microsoft.com/office/drawing/2014/main" xmlns="" id="{DD1984D4-25D3-4133-A770-32DF0B324B84}"/>
              </a:ext>
            </a:extLst>
          </p:cNvPr>
          <p:cNvSpPr/>
          <p:nvPr/>
        </p:nvSpPr>
        <p:spPr>
          <a:xfrm>
            <a:off x="7422000" y="-4872"/>
            <a:ext cx="2484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Diff. à payer les factures</a:t>
            </a:r>
          </a:p>
        </p:txBody>
      </p:sp>
      <p:sp>
        <p:nvSpPr>
          <p:cNvPr id="8" name="Rectangle 7">
            <a:extLst>
              <a:ext uri="{FF2B5EF4-FFF2-40B4-BE49-F238E27FC236}">
                <a16:creationId xmlns:a16="http://schemas.microsoft.com/office/drawing/2014/main" xmlns="" id="{012ACDA6-38CA-402C-B98F-ADE3876D0A53}"/>
              </a:ext>
            </a:extLst>
          </p:cNvPr>
          <p:cNvSpPr/>
          <p:nvPr/>
        </p:nvSpPr>
        <p:spPr>
          <a:xfrm>
            <a:off x="2792" y="-4872"/>
            <a:ext cx="2484000" cy="180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Déménagement</a:t>
            </a:r>
          </a:p>
        </p:txBody>
      </p:sp>
      <p:graphicFrame>
        <p:nvGraphicFramePr>
          <p:cNvPr id="13" name="Graphique 12">
            <a:extLst>
              <a:ext uri="{FF2B5EF4-FFF2-40B4-BE49-F238E27FC236}">
                <a16:creationId xmlns:a16="http://schemas.microsoft.com/office/drawing/2014/main" xmlns="" id="{E761780A-DF41-4545-A254-5FB379B7CE1F}"/>
              </a:ext>
            </a:extLst>
          </p:cNvPr>
          <p:cNvGraphicFramePr>
            <a:graphicFrameLocks/>
          </p:cNvGraphicFramePr>
          <p:nvPr>
            <p:extLst>
              <p:ext uri="{D42A27DB-BD31-4B8C-83A1-F6EECF244321}">
                <p14:modId xmlns:p14="http://schemas.microsoft.com/office/powerpoint/2010/main" val="697323186"/>
              </p:ext>
            </p:extLst>
          </p:nvPr>
        </p:nvGraphicFramePr>
        <p:xfrm>
          <a:off x="2771192" y="2696548"/>
          <a:ext cx="3853446" cy="276036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275113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Graphique 21">
            <a:extLst>
              <a:ext uri="{FF2B5EF4-FFF2-40B4-BE49-F238E27FC236}">
                <a16:creationId xmlns:a16="http://schemas.microsoft.com/office/drawing/2014/main" xmlns="" id="{3308FF05-C63F-4784-9F9F-336C92B13AF9}"/>
              </a:ext>
            </a:extLst>
          </p:cNvPr>
          <p:cNvGraphicFramePr>
            <a:graphicFrameLocks/>
          </p:cNvGraphicFramePr>
          <p:nvPr>
            <p:extLst>
              <p:ext uri="{D42A27DB-BD31-4B8C-83A1-F6EECF244321}">
                <p14:modId xmlns:p14="http://schemas.microsoft.com/office/powerpoint/2010/main" val="1806763063"/>
              </p:ext>
            </p:extLst>
          </p:nvPr>
        </p:nvGraphicFramePr>
        <p:xfrm>
          <a:off x="637566" y="2709605"/>
          <a:ext cx="2669486" cy="2921383"/>
        </p:xfrm>
        <a:graphic>
          <a:graphicData uri="http://schemas.openxmlformats.org/drawingml/2006/chart">
            <c:chart xmlns:c="http://schemas.openxmlformats.org/drawingml/2006/chart" xmlns:r="http://schemas.openxmlformats.org/officeDocument/2006/relationships" r:id="rId2"/>
          </a:graphicData>
        </a:graphic>
      </p:graphicFrame>
      <p:sp>
        <p:nvSpPr>
          <p:cNvPr id="6" name="Espace réservé du numéro de diapositive 5">
            <a:extLst>
              <a:ext uri="{FF2B5EF4-FFF2-40B4-BE49-F238E27FC236}">
                <a16:creationId xmlns:a16="http://schemas.microsoft.com/office/drawing/2014/main" xmlns="" id="{C3F6BD3A-5C82-4A42-B8C2-4202AAD0B405}"/>
              </a:ext>
            </a:extLst>
          </p:cNvPr>
          <p:cNvSpPr>
            <a:spLocks noGrp="1"/>
          </p:cNvSpPr>
          <p:nvPr>
            <p:ph type="sldNum" sz="quarter" idx="16"/>
          </p:nvPr>
        </p:nvSpPr>
        <p:spPr/>
        <p:txBody>
          <a:bodyPr/>
          <a:lstStyle/>
          <a:p>
            <a:fld id="{FCEE2C88-6C8F-484D-AF69-578F576B1F44}" type="slidenum">
              <a:rPr lang="en-US" smtClean="0"/>
              <a:pPr/>
              <a:t>22</a:t>
            </a:fld>
            <a:endParaRPr lang="en-US" dirty="0"/>
          </a:p>
        </p:txBody>
      </p:sp>
      <p:sp>
        <p:nvSpPr>
          <p:cNvPr id="9" name="Titre 4">
            <a:extLst>
              <a:ext uri="{FF2B5EF4-FFF2-40B4-BE49-F238E27FC236}">
                <a16:creationId xmlns:a16="http://schemas.microsoft.com/office/drawing/2014/main" xmlns="" id="{2C49C2E9-8828-4C53-8D2C-633D839F96FD}"/>
              </a:ext>
            </a:extLst>
          </p:cNvPr>
          <p:cNvSpPr>
            <a:spLocks noGrp="1"/>
          </p:cNvSpPr>
          <p:nvPr>
            <p:ph type="title"/>
          </p:nvPr>
        </p:nvSpPr>
        <p:spPr>
          <a:xfrm>
            <a:off x="495300" y="188186"/>
            <a:ext cx="8915400" cy="857704"/>
          </a:xfrm>
        </p:spPr>
        <p:txBody>
          <a:bodyPr>
            <a:noAutofit/>
          </a:bodyPr>
          <a:lstStyle/>
          <a:p>
            <a:r>
              <a:rPr lang="fr-FR" sz="2400" dirty="0"/>
              <a:t>Beaucoup moins de ménages déclarent souffrir du froid en hiver</a:t>
            </a:r>
          </a:p>
        </p:txBody>
      </p:sp>
      <p:sp>
        <p:nvSpPr>
          <p:cNvPr id="10" name="Espace réservé du texte 5">
            <a:extLst>
              <a:ext uri="{FF2B5EF4-FFF2-40B4-BE49-F238E27FC236}">
                <a16:creationId xmlns:a16="http://schemas.microsoft.com/office/drawing/2014/main" xmlns="" id="{60152076-61DC-4B0B-AF23-57E28E0FAD3B}"/>
              </a:ext>
            </a:extLst>
          </p:cNvPr>
          <p:cNvSpPr>
            <a:spLocks noGrp="1"/>
          </p:cNvSpPr>
          <p:nvPr>
            <p:ph type="body" sz="quarter" idx="13"/>
          </p:nvPr>
        </p:nvSpPr>
        <p:spPr>
          <a:xfrm>
            <a:off x="495300" y="1138172"/>
            <a:ext cx="8915400" cy="1130152"/>
          </a:xfrm>
        </p:spPr>
        <p:txBody>
          <a:bodyPr/>
          <a:lstStyle/>
          <a:p>
            <a:r>
              <a:rPr lang="fr-FR" sz="1400" dirty="0"/>
              <a:t>44% des ménages qui souffraient du froid en T0 n’en souffrent plus en T1 (les personnes ayant déménagé sont inclus dans les réponses)</a:t>
            </a:r>
          </a:p>
          <a:p>
            <a:pPr lvl="1"/>
            <a:r>
              <a:rPr lang="fr-FR" sz="1200" dirty="0"/>
              <a:t>La situation s’est notamment améliorer pour 3 personnes ayant déménagé, ainsi que pour 7 des 10 ménages ayant entrepris des travaux (dont </a:t>
            </a:r>
            <a:r>
              <a:rPr lang="fr-FR" sz="1200" dirty="0">
                <a:solidFill>
                  <a:schemeClr val="accent2"/>
                </a:solidFill>
              </a:rPr>
              <a:t>5 qui sont locataires du parc social</a:t>
            </a:r>
            <a:r>
              <a:rPr lang="fr-FR" sz="1200" dirty="0"/>
              <a:t>). Travaux et déménagement ont donc été bénéfiques pour le confort des ménages</a:t>
            </a:r>
          </a:p>
        </p:txBody>
      </p:sp>
      <p:grpSp>
        <p:nvGrpSpPr>
          <p:cNvPr id="11" name="Groupe 10">
            <a:extLst>
              <a:ext uri="{FF2B5EF4-FFF2-40B4-BE49-F238E27FC236}">
                <a16:creationId xmlns:a16="http://schemas.microsoft.com/office/drawing/2014/main" xmlns="" id="{15498C09-3A0F-400F-9CBD-1308AF8C4F60}"/>
              </a:ext>
            </a:extLst>
          </p:cNvPr>
          <p:cNvGrpSpPr/>
          <p:nvPr/>
        </p:nvGrpSpPr>
        <p:grpSpPr>
          <a:xfrm rot="5400000">
            <a:off x="3025193" y="4133485"/>
            <a:ext cx="1288882" cy="134540"/>
            <a:chOff x="295152" y="1730547"/>
            <a:chExt cx="1288882" cy="134540"/>
          </a:xfrm>
        </p:grpSpPr>
        <p:cxnSp>
          <p:nvCxnSpPr>
            <p:cNvPr id="12" name="Connecteur droit 11">
              <a:extLst>
                <a:ext uri="{FF2B5EF4-FFF2-40B4-BE49-F238E27FC236}">
                  <a16:creationId xmlns:a16="http://schemas.microsoft.com/office/drawing/2014/main" xmlns="" id="{81D75F2B-79C4-4991-A86B-28F99AC1FF57}"/>
                </a:ext>
              </a:extLst>
            </p:cNvPr>
            <p:cNvCxnSpPr>
              <a:cxnSpLocks/>
            </p:cNvCxnSpPr>
            <p:nvPr/>
          </p:nvCxnSpPr>
          <p:spPr>
            <a:xfrm>
              <a:off x="295152" y="1865087"/>
              <a:ext cx="1288882"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
          <p:nvSpPr>
            <p:cNvPr id="13" name="Triangle isocèle 12">
              <a:extLst>
                <a:ext uri="{FF2B5EF4-FFF2-40B4-BE49-F238E27FC236}">
                  <a16:creationId xmlns:a16="http://schemas.microsoft.com/office/drawing/2014/main" xmlns="" id="{B9158C43-453D-48B0-869B-118F7FBD03DB}"/>
                </a:ext>
              </a:extLst>
            </p:cNvPr>
            <p:cNvSpPr/>
            <p:nvPr/>
          </p:nvSpPr>
          <p:spPr>
            <a:xfrm>
              <a:off x="738587" y="1730547"/>
              <a:ext cx="395821" cy="134540"/>
            </a:xfrm>
            <a:prstGeom prst="triangle">
              <a:avLst>
                <a:gd name="adj" fmla="val 50000"/>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85738" indent="-185738" algn="l">
                <a:buFont typeface="Arial" panose="020B0604020202020204" pitchFamily="34" charset="0"/>
                <a:buChar char="•"/>
              </a:pPr>
              <a:endParaRPr lang="fr-FR" sz="1400" dirty="0">
                <a:solidFill>
                  <a:schemeClr val="tx1"/>
                </a:solidFill>
                <a:latin typeface="+mj-lt"/>
              </a:endParaRPr>
            </a:p>
          </p:txBody>
        </p:sp>
      </p:grpSp>
      <p:cxnSp>
        <p:nvCxnSpPr>
          <p:cNvPr id="14" name="Connecteur droit 13">
            <a:extLst>
              <a:ext uri="{FF2B5EF4-FFF2-40B4-BE49-F238E27FC236}">
                <a16:creationId xmlns:a16="http://schemas.microsoft.com/office/drawing/2014/main" xmlns="" id="{95A8A99C-524A-4A26-A9C0-D5D4ABB5502D}"/>
              </a:ext>
            </a:extLst>
          </p:cNvPr>
          <p:cNvCxnSpPr>
            <a:cxnSpLocks/>
          </p:cNvCxnSpPr>
          <p:nvPr/>
        </p:nvCxnSpPr>
        <p:spPr>
          <a:xfrm>
            <a:off x="1614488" y="3819525"/>
            <a:ext cx="719137" cy="576046"/>
          </a:xfrm>
          <a:prstGeom prst="line">
            <a:avLst/>
          </a:prstGeom>
          <a:ln w="28575"/>
        </p:spPr>
        <p:style>
          <a:lnRef idx="1">
            <a:schemeClr val="accent4"/>
          </a:lnRef>
          <a:fillRef idx="0">
            <a:schemeClr val="accent4"/>
          </a:fillRef>
          <a:effectRef idx="0">
            <a:schemeClr val="accent4"/>
          </a:effectRef>
          <a:fontRef idx="minor">
            <a:schemeClr val="tx1"/>
          </a:fontRef>
        </p:style>
      </p:cxnSp>
      <p:sp>
        <p:nvSpPr>
          <p:cNvPr id="15" name="ZoneTexte 14">
            <a:extLst>
              <a:ext uri="{FF2B5EF4-FFF2-40B4-BE49-F238E27FC236}">
                <a16:creationId xmlns:a16="http://schemas.microsoft.com/office/drawing/2014/main" xmlns="" id="{F48E35B5-5AEE-40F5-BD07-80EA2F277908}"/>
              </a:ext>
            </a:extLst>
          </p:cNvPr>
          <p:cNvSpPr txBox="1"/>
          <p:nvPr/>
        </p:nvSpPr>
        <p:spPr>
          <a:xfrm>
            <a:off x="1894198" y="3804513"/>
            <a:ext cx="710451" cy="307777"/>
          </a:xfrm>
          <a:prstGeom prst="rect">
            <a:avLst/>
          </a:prstGeom>
          <a:noFill/>
        </p:spPr>
        <p:txBody>
          <a:bodyPr wrap="none" rtlCol="0">
            <a:spAutoFit/>
          </a:bodyPr>
          <a:lstStyle/>
          <a:p>
            <a:r>
              <a:rPr lang="fr-FR" sz="1400" b="1" dirty="0">
                <a:solidFill>
                  <a:schemeClr val="accent4"/>
                </a:solidFill>
              </a:rPr>
              <a:t>-34 pp</a:t>
            </a:r>
          </a:p>
        </p:txBody>
      </p:sp>
      <p:sp>
        <p:nvSpPr>
          <p:cNvPr id="16" name="ZoneTexte 15">
            <a:extLst>
              <a:ext uri="{FF2B5EF4-FFF2-40B4-BE49-F238E27FC236}">
                <a16:creationId xmlns:a16="http://schemas.microsoft.com/office/drawing/2014/main" xmlns="" id="{DB2408C1-3970-4145-93F0-2CD6B1114BF4}"/>
              </a:ext>
            </a:extLst>
          </p:cNvPr>
          <p:cNvSpPr txBox="1"/>
          <p:nvPr/>
        </p:nvSpPr>
        <p:spPr>
          <a:xfrm>
            <a:off x="1777646" y="5351038"/>
            <a:ext cx="444352" cy="230832"/>
          </a:xfrm>
          <a:prstGeom prst="rect">
            <a:avLst/>
          </a:prstGeom>
          <a:solidFill>
            <a:schemeClr val="bg1">
              <a:lumMod val="95000"/>
            </a:schemeClr>
          </a:solidFill>
        </p:spPr>
        <p:txBody>
          <a:bodyPr wrap="none" rtlCol="0">
            <a:spAutoFit/>
          </a:bodyPr>
          <a:lstStyle/>
          <a:p>
            <a:r>
              <a:rPr lang="fr-FR" dirty="0"/>
              <a:t>n=32</a:t>
            </a:r>
          </a:p>
        </p:txBody>
      </p:sp>
      <p:cxnSp>
        <p:nvCxnSpPr>
          <p:cNvPr id="17" name="Connecteur droit 16">
            <a:extLst>
              <a:ext uri="{FF2B5EF4-FFF2-40B4-BE49-F238E27FC236}">
                <a16:creationId xmlns:a16="http://schemas.microsoft.com/office/drawing/2014/main" xmlns="" id="{8A98227A-9EE5-4FA8-94E4-C9BFCF0AE2E9}"/>
              </a:ext>
            </a:extLst>
          </p:cNvPr>
          <p:cNvCxnSpPr>
            <a:cxnSpLocks/>
          </p:cNvCxnSpPr>
          <p:nvPr/>
        </p:nvCxnSpPr>
        <p:spPr>
          <a:xfrm flipV="1">
            <a:off x="5262962" y="2919854"/>
            <a:ext cx="2415858" cy="277315"/>
          </a:xfrm>
          <a:prstGeom prst="line">
            <a:avLst/>
          </a:prstGeom>
          <a:ln w="9525" cap="flat" cmpd="sng" algn="ctr">
            <a:solidFill>
              <a:schemeClr val="accent3"/>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18" name="Connecteur droit 17">
            <a:extLst>
              <a:ext uri="{FF2B5EF4-FFF2-40B4-BE49-F238E27FC236}">
                <a16:creationId xmlns:a16="http://schemas.microsoft.com/office/drawing/2014/main" xmlns="" id="{E4F7C413-C9DA-477B-B083-A322B5C811B2}"/>
              </a:ext>
            </a:extLst>
          </p:cNvPr>
          <p:cNvCxnSpPr>
            <a:cxnSpLocks/>
          </p:cNvCxnSpPr>
          <p:nvPr/>
        </p:nvCxnSpPr>
        <p:spPr>
          <a:xfrm>
            <a:off x="5684838" y="5083728"/>
            <a:ext cx="1993982" cy="69299"/>
          </a:xfrm>
          <a:prstGeom prst="line">
            <a:avLst/>
          </a:prstGeom>
          <a:ln w="9525" cap="flat" cmpd="sng" algn="ctr">
            <a:solidFill>
              <a:schemeClr val="accent3"/>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5" name="Rectangle 34">
            <a:extLst>
              <a:ext uri="{FF2B5EF4-FFF2-40B4-BE49-F238E27FC236}">
                <a16:creationId xmlns:a16="http://schemas.microsoft.com/office/drawing/2014/main" xmlns="" id="{8F9D9A41-63B8-4E69-9873-AA4BE0A9364A}"/>
              </a:ext>
            </a:extLst>
          </p:cNvPr>
          <p:cNvSpPr/>
          <p:nvPr/>
        </p:nvSpPr>
        <p:spPr>
          <a:xfrm>
            <a:off x="2475861" y="-4872"/>
            <a:ext cx="2484000" cy="180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Confort ressenti</a:t>
            </a:r>
          </a:p>
        </p:txBody>
      </p:sp>
      <p:sp>
        <p:nvSpPr>
          <p:cNvPr id="37" name="Rectangle 36">
            <a:extLst>
              <a:ext uri="{FF2B5EF4-FFF2-40B4-BE49-F238E27FC236}">
                <a16:creationId xmlns:a16="http://schemas.microsoft.com/office/drawing/2014/main" xmlns="" id="{5992A6EE-396C-420F-8EA4-445CAD9493D1}"/>
              </a:ext>
            </a:extLst>
          </p:cNvPr>
          <p:cNvSpPr/>
          <p:nvPr/>
        </p:nvSpPr>
        <p:spPr>
          <a:xfrm>
            <a:off x="4948930" y="-4872"/>
            <a:ext cx="2484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Evol consommations</a:t>
            </a:r>
          </a:p>
        </p:txBody>
      </p:sp>
      <p:sp>
        <p:nvSpPr>
          <p:cNvPr id="39" name="Rectangle 38">
            <a:extLst>
              <a:ext uri="{FF2B5EF4-FFF2-40B4-BE49-F238E27FC236}">
                <a16:creationId xmlns:a16="http://schemas.microsoft.com/office/drawing/2014/main" xmlns="" id="{9E94AB51-7F82-4EF0-ACAA-2F3B7A3D2C01}"/>
              </a:ext>
            </a:extLst>
          </p:cNvPr>
          <p:cNvSpPr/>
          <p:nvPr/>
        </p:nvSpPr>
        <p:spPr>
          <a:xfrm>
            <a:off x="7422000" y="-4872"/>
            <a:ext cx="2484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Diff. à payer les factures</a:t>
            </a:r>
          </a:p>
        </p:txBody>
      </p:sp>
      <p:sp>
        <p:nvSpPr>
          <p:cNvPr id="41" name="Rectangle 40">
            <a:extLst>
              <a:ext uri="{FF2B5EF4-FFF2-40B4-BE49-F238E27FC236}">
                <a16:creationId xmlns:a16="http://schemas.microsoft.com/office/drawing/2014/main" xmlns="" id="{427C2D35-F2F1-4ABE-9918-A132DB704EF4}"/>
              </a:ext>
            </a:extLst>
          </p:cNvPr>
          <p:cNvSpPr/>
          <p:nvPr/>
        </p:nvSpPr>
        <p:spPr>
          <a:xfrm>
            <a:off x="2792" y="-4872"/>
            <a:ext cx="2484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Déménagement</a:t>
            </a:r>
          </a:p>
        </p:txBody>
      </p:sp>
      <p:graphicFrame>
        <p:nvGraphicFramePr>
          <p:cNvPr id="29" name="Graphique 28">
            <a:extLst>
              <a:ext uri="{FF2B5EF4-FFF2-40B4-BE49-F238E27FC236}">
                <a16:creationId xmlns:a16="http://schemas.microsoft.com/office/drawing/2014/main" xmlns="" id="{0A9556A3-F037-4E91-A1C6-21EEB5A5824B}"/>
              </a:ext>
            </a:extLst>
          </p:cNvPr>
          <p:cNvGraphicFramePr>
            <a:graphicFrameLocks/>
          </p:cNvGraphicFramePr>
          <p:nvPr>
            <p:extLst>
              <p:ext uri="{D42A27DB-BD31-4B8C-83A1-F6EECF244321}">
                <p14:modId xmlns:p14="http://schemas.microsoft.com/office/powerpoint/2010/main" val="552305482"/>
              </p:ext>
            </p:extLst>
          </p:nvPr>
        </p:nvGraphicFramePr>
        <p:xfrm>
          <a:off x="3806431" y="2574772"/>
          <a:ext cx="2913062" cy="364159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2" name="Graphique 31">
            <a:extLst>
              <a:ext uri="{FF2B5EF4-FFF2-40B4-BE49-F238E27FC236}">
                <a16:creationId xmlns:a16="http://schemas.microsoft.com/office/drawing/2014/main" xmlns="" id="{9798BCF6-C2FA-44B0-92B9-47BB68EC0241}"/>
              </a:ext>
            </a:extLst>
          </p:cNvPr>
          <p:cNvGraphicFramePr>
            <a:graphicFrameLocks/>
          </p:cNvGraphicFramePr>
          <p:nvPr>
            <p:extLst>
              <p:ext uri="{D42A27DB-BD31-4B8C-83A1-F6EECF244321}">
                <p14:modId xmlns:p14="http://schemas.microsoft.com/office/powerpoint/2010/main" val="1705124546"/>
              </p:ext>
            </p:extLst>
          </p:nvPr>
        </p:nvGraphicFramePr>
        <p:xfrm>
          <a:off x="7116078" y="2768367"/>
          <a:ext cx="2684477" cy="267291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082458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a:extLst>
              <a:ext uri="{FF2B5EF4-FFF2-40B4-BE49-F238E27FC236}">
                <a16:creationId xmlns:a16="http://schemas.microsoft.com/office/drawing/2014/main" xmlns="" id="{7DD1748A-DB4F-410E-B4CF-D532AE2B4100}"/>
              </a:ext>
            </a:extLst>
          </p:cNvPr>
          <p:cNvSpPr>
            <a:spLocks noGrp="1"/>
          </p:cNvSpPr>
          <p:nvPr>
            <p:ph type="sldNum" sz="quarter" idx="16"/>
          </p:nvPr>
        </p:nvSpPr>
        <p:spPr/>
        <p:txBody>
          <a:bodyPr/>
          <a:lstStyle/>
          <a:p>
            <a:fld id="{FCEE2C88-6C8F-484D-AF69-578F576B1F44}" type="slidenum">
              <a:rPr lang="en-US" smtClean="0"/>
              <a:pPr/>
              <a:t>23</a:t>
            </a:fld>
            <a:endParaRPr lang="en-US" dirty="0"/>
          </a:p>
        </p:txBody>
      </p:sp>
      <p:sp>
        <p:nvSpPr>
          <p:cNvPr id="7" name="Titre 4">
            <a:extLst>
              <a:ext uri="{FF2B5EF4-FFF2-40B4-BE49-F238E27FC236}">
                <a16:creationId xmlns:a16="http://schemas.microsoft.com/office/drawing/2014/main" xmlns="" id="{8A9A207E-0E9E-4A5D-BD4B-97923D0AEAF2}"/>
              </a:ext>
            </a:extLst>
          </p:cNvPr>
          <p:cNvSpPr>
            <a:spLocks noGrp="1"/>
          </p:cNvSpPr>
          <p:nvPr>
            <p:ph type="title"/>
          </p:nvPr>
        </p:nvSpPr>
        <p:spPr>
          <a:xfrm>
            <a:off x="495300" y="188190"/>
            <a:ext cx="8915400" cy="857704"/>
          </a:xfrm>
        </p:spPr>
        <p:txBody>
          <a:bodyPr>
            <a:noAutofit/>
          </a:bodyPr>
          <a:lstStyle/>
          <a:p>
            <a:r>
              <a:rPr lang="fr-FR" sz="2400" dirty="0"/>
              <a:t>16% des ménages jugent leur niveau de confort thermique satisfaisant </a:t>
            </a:r>
          </a:p>
        </p:txBody>
      </p:sp>
      <p:sp>
        <p:nvSpPr>
          <p:cNvPr id="8" name="Espace réservé du texte 14">
            <a:extLst>
              <a:ext uri="{FF2B5EF4-FFF2-40B4-BE49-F238E27FC236}">
                <a16:creationId xmlns:a16="http://schemas.microsoft.com/office/drawing/2014/main" xmlns="" id="{F8E95818-623D-4AD7-ADC3-9F857B1B9237}"/>
              </a:ext>
            </a:extLst>
          </p:cNvPr>
          <p:cNvSpPr>
            <a:spLocks noGrp="1"/>
          </p:cNvSpPr>
          <p:nvPr>
            <p:ph type="body" sz="quarter" idx="13"/>
          </p:nvPr>
        </p:nvSpPr>
        <p:spPr>
          <a:xfrm>
            <a:off x="495300" y="1089636"/>
            <a:ext cx="8915400" cy="797753"/>
          </a:xfrm>
        </p:spPr>
        <p:txBody>
          <a:bodyPr/>
          <a:lstStyle/>
          <a:p>
            <a:r>
              <a:rPr lang="fr-FR" sz="1400" dirty="0"/>
              <a:t>La note moyenne est de 2,5 : la plupart des ménages mettent des notes moyennes à leur confort</a:t>
            </a:r>
          </a:p>
          <a:p>
            <a:r>
              <a:rPr lang="fr-FR" sz="1400" dirty="0"/>
              <a:t>Les ménages ayant entrepris des travaux attribuent de meilleures notes à leur confort thermique (note moyenne de plus de 3)</a:t>
            </a:r>
          </a:p>
        </p:txBody>
      </p:sp>
      <p:sp>
        <p:nvSpPr>
          <p:cNvPr id="15" name="ZoneTexte 14">
            <a:extLst>
              <a:ext uri="{FF2B5EF4-FFF2-40B4-BE49-F238E27FC236}">
                <a16:creationId xmlns:a16="http://schemas.microsoft.com/office/drawing/2014/main" xmlns="" id="{FC9CA77C-6FAE-4F42-A50B-C89CAFD7B65F}"/>
              </a:ext>
            </a:extLst>
          </p:cNvPr>
          <p:cNvSpPr txBox="1"/>
          <p:nvPr/>
        </p:nvSpPr>
        <p:spPr>
          <a:xfrm>
            <a:off x="4804269" y="5870399"/>
            <a:ext cx="444352" cy="230832"/>
          </a:xfrm>
          <a:prstGeom prst="rect">
            <a:avLst/>
          </a:prstGeom>
          <a:solidFill>
            <a:schemeClr val="bg1">
              <a:lumMod val="95000"/>
            </a:schemeClr>
          </a:solidFill>
        </p:spPr>
        <p:txBody>
          <a:bodyPr wrap="none" rtlCol="0">
            <a:spAutoFit/>
          </a:bodyPr>
          <a:lstStyle/>
          <a:p>
            <a:r>
              <a:rPr lang="fr-FR" dirty="0"/>
              <a:t>n=40</a:t>
            </a:r>
          </a:p>
        </p:txBody>
      </p:sp>
      <p:sp>
        <p:nvSpPr>
          <p:cNvPr id="2" name="Rectangle 1">
            <a:extLst>
              <a:ext uri="{FF2B5EF4-FFF2-40B4-BE49-F238E27FC236}">
                <a16:creationId xmlns:a16="http://schemas.microsoft.com/office/drawing/2014/main" xmlns="" id="{4C019C9E-F224-4122-BE55-5F14E749AD6D}"/>
              </a:ext>
            </a:extLst>
          </p:cNvPr>
          <p:cNvSpPr/>
          <p:nvPr/>
        </p:nvSpPr>
        <p:spPr>
          <a:xfrm>
            <a:off x="2475861" y="-4872"/>
            <a:ext cx="2484000" cy="180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Confort ressenti</a:t>
            </a:r>
          </a:p>
        </p:txBody>
      </p:sp>
      <p:sp>
        <p:nvSpPr>
          <p:cNvPr id="3" name="Rectangle 2">
            <a:extLst>
              <a:ext uri="{FF2B5EF4-FFF2-40B4-BE49-F238E27FC236}">
                <a16:creationId xmlns:a16="http://schemas.microsoft.com/office/drawing/2014/main" xmlns="" id="{80A25B11-CC63-4513-9CB1-A2EE1F0572B0}"/>
              </a:ext>
            </a:extLst>
          </p:cNvPr>
          <p:cNvSpPr/>
          <p:nvPr/>
        </p:nvSpPr>
        <p:spPr>
          <a:xfrm>
            <a:off x="4948930" y="-4872"/>
            <a:ext cx="2484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Evol consommations</a:t>
            </a:r>
          </a:p>
        </p:txBody>
      </p:sp>
      <p:sp>
        <p:nvSpPr>
          <p:cNvPr id="19" name="Rectangle 18">
            <a:extLst>
              <a:ext uri="{FF2B5EF4-FFF2-40B4-BE49-F238E27FC236}">
                <a16:creationId xmlns:a16="http://schemas.microsoft.com/office/drawing/2014/main" xmlns="" id="{76882F1B-2210-40C8-8123-20A918813806}"/>
              </a:ext>
            </a:extLst>
          </p:cNvPr>
          <p:cNvSpPr/>
          <p:nvPr/>
        </p:nvSpPr>
        <p:spPr>
          <a:xfrm>
            <a:off x="7422000" y="-4872"/>
            <a:ext cx="2484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Diff. à payer les factures</a:t>
            </a:r>
          </a:p>
        </p:txBody>
      </p:sp>
      <p:sp>
        <p:nvSpPr>
          <p:cNvPr id="21" name="Rectangle 20">
            <a:extLst>
              <a:ext uri="{FF2B5EF4-FFF2-40B4-BE49-F238E27FC236}">
                <a16:creationId xmlns:a16="http://schemas.microsoft.com/office/drawing/2014/main" xmlns="" id="{E73F25F1-9639-40E0-B5A2-4268403DDEBA}"/>
              </a:ext>
            </a:extLst>
          </p:cNvPr>
          <p:cNvSpPr/>
          <p:nvPr/>
        </p:nvSpPr>
        <p:spPr>
          <a:xfrm>
            <a:off x="2792" y="-4872"/>
            <a:ext cx="2484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Déménagement</a:t>
            </a:r>
          </a:p>
        </p:txBody>
      </p:sp>
      <p:graphicFrame>
        <p:nvGraphicFramePr>
          <p:cNvPr id="13" name="Graphique 12">
            <a:extLst>
              <a:ext uri="{FF2B5EF4-FFF2-40B4-BE49-F238E27FC236}">
                <a16:creationId xmlns:a16="http://schemas.microsoft.com/office/drawing/2014/main" xmlns="" id="{622011F2-21F1-4CE7-AA42-3DF65231395B}"/>
              </a:ext>
            </a:extLst>
          </p:cNvPr>
          <p:cNvGraphicFramePr>
            <a:graphicFrameLocks/>
          </p:cNvGraphicFramePr>
          <p:nvPr>
            <p:extLst>
              <p:ext uri="{D42A27DB-BD31-4B8C-83A1-F6EECF244321}">
                <p14:modId xmlns:p14="http://schemas.microsoft.com/office/powerpoint/2010/main" val="747518068"/>
              </p:ext>
            </p:extLst>
          </p:nvPr>
        </p:nvGraphicFramePr>
        <p:xfrm>
          <a:off x="1975196" y="2591541"/>
          <a:ext cx="6546850" cy="254912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816957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a:extLst>
              <a:ext uri="{FF2B5EF4-FFF2-40B4-BE49-F238E27FC236}">
                <a16:creationId xmlns:a16="http://schemas.microsoft.com/office/drawing/2014/main" xmlns="" id="{EDF4DDAF-EE22-4366-9683-9147AF874CE3}"/>
              </a:ext>
            </a:extLst>
          </p:cNvPr>
          <p:cNvSpPr>
            <a:spLocks noGrp="1"/>
          </p:cNvSpPr>
          <p:nvPr>
            <p:ph type="sldNum" sz="quarter" idx="16"/>
          </p:nvPr>
        </p:nvSpPr>
        <p:spPr/>
        <p:txBody>
          <a:bodyPr/>
          <a:lstStyle/>
          <a:p>
            <a:fld id="{FCEE2C88-6C8F-484D-AF69-578F576B1F44}" type="slidenum">
              <a:rPr lang="en-US" smtClean="0"/>
              <a:pPr/>
              <a:t>24</a:t>
            </a:fld>
            <a:endParaRPr lang="en-US" dirty="0"/>
          </a:p>
        </p:txBody>
      </p:sp>
      <p:sp>
        <p:nvSpPr>
          <p:cNvPr id="20" name="Titre 4">
            <a:extLst>
              <a:ext uri="{FF2B5EF4-FFF2-40B4-BE49-F238E27FC236}">
                <a16:creationId xmlns:a16="http://schemas.microsoft.com/office/drawing/2014/main" xmlns="" id="{CE0F7972-4EF1-498B-A44E-959FCBB857F2}"/>
              </a:ext>
            </a:extLst>
          </p:cNvPr>
          <p:cNvSpPr>
            <a:spLocks noGrp="1"/>
          </p:cNvSpPr>
          <p:nvPr>
            <p:ph type="title"/>
          </p:nvPr>
        </p:nvSpPr>
        <p:spPr>
          <a:xfrm>
            <a:off x="495300" y="188189"/>
            <a:ext cx="8915400" cy="857704"/>
          </a:xfrm>
        </p:spPr>
        <p:txBody>
          <a:bodyPr>
            <a:noAutofit/>
          </a:bodyPr>
          <a:lstStyle/>
          <a:p>
            <a:r>
              <a:rPr lang="fr-FR" sz="2400" dirty="0"/>
              <a:t>Une légère dégradation sur le niveau d’humidité ressenti pour la moitié des ménages</a:t>
            </a:r>
          </a:p>
        </p:txBody>
      </p:sp>
      <p:sp>
        <p:nvSpPr>
          <p:cNvPr id="21" name="Espace réservé du texte 5">
            <a:extLst>
              <a:ext uri="{FF2B5EF4-FFF2-40B4-BE49-F238E27FC236}">
                <a16:creationId xmlns:a16="http://schemas.microsoft.com/office/drawing/2014/main" xmlns="" id="{ECDC2952-6111-4F7A-A055-02C067FA985B}"/>
              </a:ext>
            </a:extLst>
          </p:cNvPr>
          <p:cNvSpPr>
            <a:spLocks noGrp="1"/>
          </p:cNvSpPr>
          <p:nvPr>
            <p:ph type="body" sz="quarter" idx="13"/>
          </p:nvPr>
        </p:nvSpPr>
        <p:spPr>
          <a:xfrm>
            <a:off x="495300" y="1138175"/>
            <a:ext cx="8915400" cy="1019352"/>
          </a:xfrm>
        </p:spPr>
        <p:txBody>
          <a:bodyPr/>
          <a:lstStyle/>
          <a:p>
            <a:r>
              <a:rPr lang="fr-FR" sz="1400" dirty="0"/>
              <a:t>La proportion de ménages déclarant un très fort taux d’humidité baisse légèrement mais les ménages déclarant une humidité normale baisse beaucoup</a:t>
            </a:r>
          </a:p>
          <a:p>
            <a:r>
              <a:rPr lang="fr-FR" sz="1400" dirty="0"/>
              <a:t>La note moyenne attribuée à la perception d’humidité par les ménages passe de 1,4 à quasi 2 </a:t>
            </a:r>
          </a:p>
          <a:p>
            <a:pPr lvl="1"/>
            <a:r>
              <a:rPr lang="fr-FR" sz="1200" dirty="0"/>
              <a:t>C’est un résultat plutôt négatif sachant qu’une humidité normale équivaut à une note de 0</a:t>
            </a:r>
          </a:p>
        </p:txBody>
      </p:sp>
      <p:grpSp>
        <p:nvGrpSpPr>
          <p:cNvPr id="22" name="Groupe 31">
            <a:extLst>
              <a:ext uri="{FF2B5EF4-FFF2-40B4-BE49-F238E27FC236}">
                <a16:creationId xmlns:a16="http://schemas.microsoft.com/office/drawing/2014/main" xmlns="" id="{2B58CE20-A001-4494-9885-0200BF8F8C67}"/>
              </a:ext>
            </a:extLst>
          </p:cNvPr>
          <p:cNvGrpSpPr/>
          <p:nvPr/>
        </p:nvGrpSpPr>
        <p:grpSpPr>
          <a:xfrm rot="5400000">
            <a:off x="5648732" y="4051266"/>
            <a:ext cx="1288882" cy="134540"/>
            <a:chOff x="295152" y="1730547"/>
            <a:chExt cx="1288882" cy="134540"/>
          </a:xfrm>
        </p:grpSpPr>
        <p:cxnSp>
          <p:nvCxnSpPr>
            <p:cNvPr id="23" name="Connecteur droit 22">
              <a:extLst>
                <a:ext uri="{FF2B5EF4-FFF2-40B4-BE49-F238E27FC236}">
                  <a16:creationId xmlns:a16="http://schemas.microsoft.com/office/drawing/2014/main" xmlns="" id="{DA8740CA-62A9-4E80-9A23-E0D9A700E873}"/>
                </a:ext>
              </a:extLst>
            </p:cNvPr>
            <p:cNvCxnSpPr>
              <a:cxnSpLocks/>
            </p:cNvCxnSpPr>
            <p:nvPr/>
          </p:nvCxnSpPr>
          <p:spPr>
            <a:xfrm>
              <a:off x="295152" y="1865087"/>
              <a:ext cx="1288882"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
          <p:nvSpPr>
            <p:cNvPr id="24" name="Triangle isocèle 23">
              <a:extLst>
                <a:ext uri="{FF2B5EF4-FFF2-40B4-BE49-F238E27FC236}">
                  <a16:creationId xmlns:a16="http://schemas.microsoft.com/office/drawing/2014/main" xmlns="" id="{A5BDD8E1-BC91-4191-8208-6DFCA29AFF8D}"/>
                </a:ext>
              </a:extLst>
            </p:cNvPr>
            <p:cNvSpPr/>
            <p:nvPr/>
          </p:nvSpPr>
          <p:spPr>
            <a:xfrm>
              <a:off x="738587" y="1730547"/>
              <a:ext cx="395821" cy="134540"/>
            </a:xfrm>
            <a:prstGeom prst="triangle">
              <a:avLst>
                <a:gd name="adj" fmla="val 50000"/>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185738" indent="-185738" algn="l">
                <a:buFont typeface="Arial" panose="020B0604020202020204" pitchFamily="34" charset="0"/>
                <a:buChar char="•"/>
              </a:pPr>
              <a:endParaRPr lang="fr-FR" sz="1400" dirty="0">
                <a:solidFill>
                  <a:schemeClr val="tx1"/>
                </a:solidFill>
                <a:latin typeface="+mj-lt"/>
              </a:endParaRPr>
            </a:p>
          </p:txBody>
        </p:sp>
      </p:grpSp>
      <p:sp>
        <p:nvSpPr>
          <p:cNvPr id="25" name="ZoneTexte 24">
            <a:extLst>
              <a:ext uri="{FF2B5EF4-FFF2-40B4-BE49-F238E27FC236}">
                <a16:creationId xmlns:a16="http://schemas.microsoft.com/office/drawing/2014/main" xmlns="" id="{7EC4E4D4-17F4-475E-A307-EDE79CFF6630}"/>
              </a:ext>
            </a:extLst>
          </p:cNvPr>
          <p:cNvSpPr txBox="1"/>
          <p:nvPr/>
        </p:nvSpPr>
        <p:spPr>
          <a:xfrm>
            <a:off x="5443485" y="5984521"/>
            <a:ext cx="444352" cy="230832"/>
          </a:xfrm>
          <a:prstGeom prst="rect">
            <a:avLst/>
          </a:prstGeom>
          <a:solidFill>
            <a:schemeClr val="bg1">
              <a:lumMod val="95000"/>
            </a:schemeClr>
          </a:solidFill>
        </p:spPr>
        <p:txBody>
          <a:bodyPr wrap="none" rtlCol="0">
            <a:spAutoFit/>
          </a:bodyPr>
          <a:lstStyle/>
          <a:p>
            <a:r>
              <a:rPr lang="fr-FR" dirty="0"/>
              <a:t>n=32</a:t>
            </a:r>
          </a:p>
        </p:txBody>
      </p:sp>
      <p:sp>
        <p:nvSpPr>
          <p:cNvPr id="2" name="Rectangle 1">
            <a:extLst>
              <a:ext uri="{FF2B5EF4-FFF2-40B4-BE49-F238E27FC236}">
                <a16:creationId xmlns:a16="http://schemas.microsoft.com/office/drawing/2014/main" xmlns="" id="{A1F16EF8-B936-4AAF-88E1-E65BB4551A0A}"/>
              </a:ext>
            </a:extLst>
          </p:cNvPr>
          <p:cNvSpPr/>
          <p:nvPr/>
        </p:nvSpPr>
        <p:spPr>
          <a:xfrm>
            <a:off x="2475861" y="-4872"/>
            <a:ext cx="2484000" cy="180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Confort ressenti</a:t>
            </a:r>
          </a:p>
        </p:txBody>
      </p:sp>
      <p:sp>
        <p:nvSpPr>
          <p:cNvPr id="8" name="Rectangle 7">
            <a:extLst>
              <a:ext uri="{FF2B5EF4-FFF2-40B4-BE49-F238E27FC236}">
                <a16:creationId xmlns:a16="http://schemas.microsoft.com/office/drawing/2014/main" xmlns="" id="{CA259145-C32B-4225-B561-3C7DAC3B15C8}"/>
              </a:ext>
            </a:extLst>
          </p:cNvPr>
          <p:cNvSpPr/>
          <p:nvPr/>
        </p:nvSpPr>
        <p:spPr>
          <a:xfrm>
            <a:off x="4948930" y="-4872"/>
            <a:ext cx="2484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Evol consommations</a:t>
            </a:r>
          </a:p>
        </p:txBody>
      </p:sp>
      <p:sp>
        <p:nvSpPr>
          <p:cNvPr id="9" name="Rectangle 8">
            <a:extLst>
              <a:ext uri="{FF2B5EF4-FFF2-40B4-BE49-F238E27FC236}">
                <a16:creationId xmlns:a16="http://schemas.microsoft.com/office/drawing/2014/main" xmlns="" id="{45526DC1-B4E9-4FB5-A81C-8DC9F3D91076}"/>
              </a:ext>
            </a:extLst>
          </p:cNvPr>
          <p:cNvSpPr/>
          <p:nvPr/>
        </p:nvSpPr>
        <p:spPr>
          <a:xfrm>
            <a:off x="7422000" y="-4872"/>
            <a:ext cx="2484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Diff. à payer les factures</a:t>
            </a:r>
          </a:p>
        </p:txBody>
      </p:sp>
      <p:sp>
        <p:nvSpPr>
          <p:cNvPr id="10" name="Rectangle 9">
            <a:extLst>
              <a:ext uri="{FF2B5EF4-FFF2-40B4-BE49-F238E27FC236}">
                <a16:creationId xmlns:a16="http://schemas.microsoft.com/office/drawing/2014/main" xmlns="" id="{199DA195-E424-477B-A8E0-9BAC8225ECE9}"/>
              </a:ext>
            </a:extLst>
          </p:cNvPr>
          <p:cNvSpPr/>
          <p:nvPr/>
        </p:nvSpPr>
        <p:spPr>
          <a:xfrm>
            <a:off x="2792" y="-4872"/>
            <a:ext cx="2484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Déménagement</a:t>
            </a:r>
          </a:p>
        </p:txBody>
      </p:sp>
      <p:graphicFrame>
        <p:nvGraphicFramePr>
          <p:cNvPr id="17" name="Graphique 16">
            <a:extLst>
              <a:ext uri="{FF2B5EF4-FFF2-40B4-BE49-F238E27FC236}">
                <a16:creationId xmlns:a16="http://schemas.microsoft.com/office/drawing/2014/main" xmlns="" id="{BBF0F789-2169-4AB8-94AD-2112414C043C}"/>
              </a:ext>
            </a:extLst>
          </p:cNvPr>
          <p:cNvGraphicFramePr>
            <a:graphicFrameLocks/>
          </p:cNvGraphicFramePr>
          <p:nvPr>
            <p:extLst>
              <p:ext uri="{D42A27DB-BD31-4B8C-83A1-F6EECF244321}">
                <p14:modId xmlns:p14="http://schemas.microsoft.com/office/powerpoint/2010/main" val="3149439745"/>
              </p:ext>
            </p:extLst>
          </p:nvPr>
        </p:nvGraphicFramePr>
        <p:xfrm>
          <a:off x="620795" y="2528338"/>
          <a:ext cx="4444922" cy="317420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8" name="Graphique 17">
            <a:extLst>
              <a:ext uri="{FF2B5EF4-FFF2-40B4-BE49-F238E27FC236}">
                <a16:creationId xmlns:a16="http://schemas.microsoft.com/office/drawing/2014/main" xmlns="" id="{4CB99BA4-B8B8-4572-A1A4-E61253E1E610}"/>
              </a:ext>
            </a:extLst>
          </p:cNvPr>
          <p:cNvGraphicFramePr>
            <a:graphicFrameLocks/>
          </p:cNvGraphicFramePr>
          <p:nvPr>
            <p:extLst>
              <p:ext uri="{D42A27DB-BD31-4B8C-83A1-F6EECF244321}">
                <p14:modId xmlns:p14="http://schemas.microsoft.com/office/powerpoint/2010/main" val="1735152588"/>
              </p:ext>
            </p:extLst>
          </p:nvPr>
        </p:nvGraphicFramePr>
        <p:xfrm>
          <a:off x="6360444" y="2724394"/>
          <a:ext cx="3481432" cy="278209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0685865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a:extLst>
              <a:ext uri="{FF2B5EF4-FFF2-40B4-BE49-F238E27FC236}">
                <a16:creationId xmlns:a16="http://schemas.microsoft.com/office/drawing/2014/main" xmlns="" id="{D9762CD1-84B2-43F0-9011-704B7F97A92C}"/>
              </a:ext>
            </a:extLst>
          </p:cNvPr>
          <p:cNvSpPr>
            <a:spLocks noGrp="1"/>
          </p:cNvSpPr>
          <p:nvPr>
            <p:ph type="sldNum" sz="quarter" idx="16"/>
          </p:nvPr>
        </p:nvSpPr>
        <p:spPr/>
        <p:txBody>
          <a:bodyPr/>
          <a:lstStyle/>
          <a:p>
            <a:fld id="{FCEE2C88-6C8F-484D-AF69-578F576B1F44}" type="slidenum">
              <a:rPr lang="en-US" smtClean="0"/>
              <a:pPr/>
              <a:t>25</a:t>
            </a:fld>
            <a:endParaRPr lang="en-US" dirty="0"/>
          </a:p>
        </p:txBody>
      </p:sp>
      <p:sp>
        <p:nvSpPr>
          <p:cNvPr id="7" name="Titre 3">
            <a:extLst>
              <a:ext uri="{FF2B5EF4-FFF2-40B4-BE49-F238E27FC236}">
                <a16:creationId xmlns:a16="http://schemas.microsoft.com/office/drawing/2014/main" xmlns="" id="{90218B40-1548-40BB-BCFB-3999BF276306}"/>
              </a:ext>
            </a:extLst>
          </p:cNvPr>
          <p:cNvSpPr>
            <a:spLocks noGrp="1"/>
          </p:cNvSpPr>
          <p:nvPr>
            <p:ph type="title"/>
          </p:nvPr>
        </p:nvSpPr>
        <p:spPr>
          <a:xfrm>
            <a:off x="495300" y="188191"/>
            <a:ext cx="8915400" cy="857704"/>
          </a:xfrm>
        </p:spPr>
        <p:txBody>
          <a:bodyPr>
            <a:normAutofit/>
          </a:bodyPr>
          <a:lstStyle/>
          <a:p>
            <a:r>
              <a:rPr lang="fr-FR" sz="2400" dirty="0"/>
              <a:t>7 ménages sur 27 ont l’impression d’avoir fait des économies sans réduire leur confort</a:t>
            </a:r>
          </a:p>
        </p:txBody>
      </p:sp>
      <p:sp>
        <p:nvSpPr>
          <p:cNvPr id="8" name="Espace réservé du texte 4">
            <a:extLst>
              <a:ext uri="{FF2B5EF4-FFF2-40B4-BE49-F238E27FC236}">
                <a16:creationId xmlns:a16="http://schemas.microsoft.com/office/drawing/2014/main" xmlns="" id="{2F901E70-5A3C-4B41-8F1E-B6098FBA72C3}"/>
              </a:ext>
            </a:extLst>
          </p:cNvPr>
          <p:cNvSpPr>
            <a:spLocks noGrp="1"/>
          </p:cNvSpPr>
          <p:nvPr>
            <p:ph type="body" sz="quarter" idx="13"/>
          </p:nvPr>
        </p:nvSpPr>
        <p:spPr>
          <a:xfrm>
            <a:off x="495300" y="1138177"/>
            <a:ext cx="8915400" cy="323777"/>
          </a:xfrm>
        </p:spPr>
        <p:txBody>
          <a:bodyPr/>
          <a:lstStyle/>
          <a:p>
            <a:r>
              <a:rPr lang="fr-FR" sz="1400" dirty="0"/>
              <a:t>19 ménages sur 27 trouvent encore leur facture d’énergie trop importante</a:t>
            </a:r>
          </a:p>
        </p:txBody>
      </p:sp>
      <p:sp>
        <p:nvSpPr>
          <p:cNvPr id="9" name="ZoneTexte 8">
            <a:extLst>
              <a:ext uri="{FF2B5EF4-FFF2-40B4-BE49-F238E27FC236}">
                <a16:creationId xmlns:a16="http://schemas.microsoft.com/office/drawing/2014/main" xmlns="" id="{EB493C73-42BB-4DCE-8FEE-A2DCF25FB8AA}"/>
              </a:ext>
            </a:extLst>
          </p:cNvPr>
          <p:cNvSpPr txBox="1"/>
          <p:nvPr/>
        </p:nvSpPr>
        <p:spPr>
          <a:xfrm>
            <a:off x="4812486" y="6130568"/>
            <a:ext cx="444352" cy="230832"/>
          </a:xfrm>
          <a:prstGeom prst="rect">
            <a:avLst/>
          </a:prstGeom>
          <a:solidFill>
            <a:schemeClr val="bg1">
              <a:lumMod val="95000"/>
            </a:schemeClr>
          </a:solidFill>
        </p:spPr>
        <p:txBody>
          <a:bodyPr wrap="none" rtlCol="0">
            <a:spAutoFit/>
          </a:bodyPr>
          <a:lstStyle/>
          <a:p>
            <a:r>
              <a:rPr lang="fr-FR" dirty="0"/>
              <a:t>n=27</a:t>
            </a:r>
          </a:p>
        </p:txBody>
      </p:sp>
      <p:sp>
        <p:nvSpPr>
          <p:cNvPr id="2" name="Rectangle 1">
            <a:extLst>
              <a:ext uri="{FF2B5EF4-FFF2-40B4-BE49-F238E27FC236}">
                <a16:creationId xmlns:a16="http://schemas.microsoft.com/office/drawing/2014/main" xmlns="" id="{74F56159-55A1-4B24-949B-2C78973BFC91}"/>
              </a:ext>
            </a:extLst>
          </p:cNvPr>
          <p:cNvSpPr/>
          <p:nvPr/>
        </p:nvSpPr>
        <p:spPr>
          <a:xfrm>
            <a:off x="2475861" y="-4872"/>
            <a:ext cx="2484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Confort ressenti</a:t>
            </a:r>
          </a:p>
        </p:txBody>
      </p:sp>
      <p:sp>
        <p:nvSpPr>
          <p:cNvPr id="3" name="Rectangle 2">
            <a:extLst>
              <a:ext uri="{FF2B5EF4-FFF2-40B4-BE49-F238E27FC236}">
                <a16:creationId xmlns:a16="http://schemas.microsoft.com/office/drawing/2014/main" xmlns="" id="{A51E1ADF-0612-44C2-B72C-09F1C79A2C2B}"/>
              </a:ext>
            </a:extLst>
          </p:cNvPr>
          <p:cNvSpPr/>
          <p:nvPr/>
        </p:nvSpPr>
        <p:spPr>
          <a:xfrm>
            <a:off x="4948930" y="-4872"/>
            <a:ext cx="2484000" cy="180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Evol consommations</a:t>
            </a:r>
          </a:p>
        </p:txBody>
      </p:sp>
      <p:sp>
        <p:nvSpPr>
          <p:cNvPr id="16" name="Rectangle 15">
            <a:extLst>
              <a:ext uri="{FF2B5EF4-FFF2-40B4-BE49-F238E27FC236}">
                <a16:creationId xmlns:a16="http://schemas.microsoft.com/office/drawing/2014/main" xmlns="" id="{9D7C27BE-CE95-461B-94BF-EB823FC47C58}"/>
              </a:ext>
            </a:extLst>
          </p:cNvPr>
          <p:cNvSpPr/>
          <p:nvPr/>
        </p:nvSpPr>
        <p:spPr>
          <a:xfrm>
            <a:off x="7422000" y="-4872"/>
            <a:ext cx="2484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Diff. à payer les factures</a:t>
            </a:r>
          </a:p>
        </p:txBody>
      </p:sp>
      <p:sp>
        <p:nvSpPr>
          <p:cNvPr id="22" name="Rectangle 21">
            <a:extLst>
              <a:ext uri="{FF2B5EF4-FFF2-40B4-BE49-F238E27FC236}">
                <a16:creationId xmlns:a16="http://schemas.microsoft.com/office/drawing/2014/main" xmlns="" id="{6AB9ACC4-812B-46CB-8EB7-27D3E740B447}"/>
              </a:ext>
            </a:extLst>
          </p:cNvPr>
          <p:cNvSpPr/>
          <p:nvPr/>
        </p:nvSpPr>
        <p:spPr>
          <a:xfrm>
            <a:off x="2792" y="-4872"/>
            <a:ext cx="2484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Déménagement</a:t>
            </a:r>
          </a:p>
        </p:txBody>
      </p:sp>
      <p:graphicFrame>
        <p:nvGraphicFramePr>
          <p:cNvPr id="14" name="Graphique 13">
            <a:extLst>
              <a:ext uri="{FF2B5EF4-FFF2-40B4-BE49-F238E27FC236}">
                <a16:creationId xmlns:a16="http://schemas.microsoft.com/office/drawing/2014/main" xmlns="" id="{73DFB058-7FD8-4046-A25A-281B641EB4C2}"/>
              </a:ext>
            </a:extLst>
          </p:cNvPr>
          <p:cNvGraphicFramePr>
            <a:graphicFrameLocks/>
          </p:cNvGraphicFramePr>
          <p:nvPr>
            <p:extLst>
              <p:ext uri="{D42A27DB-BD31-4B8C-83A1-F6EECF244321}">
                <p14:modId xmlns:p14="http://schemas.microsoft.com/office/powerpoint/2010/main" val="4216256951"/>
              </p:ext>
            </p:extLst>
          </p:nvPr>
        </p:nvGraphicFramePr>
        <p:xfrm>
          <a:off x="504957" y="2477745"/>
          <a:ext cx="3311313" cy="29146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5" name="Graphique 14">
            <a:extLst>
              <a:ext uri="{FF2B5EF4-FFF2-40B4-BE49-F238E27FC236}">
                <a16:creationId xmlns:a16="http://schemas.microsoft.com/office/drawing/2014/main" xmlns="" id="{97E3E391-4ECF-488A-9F1B-39E8634B7502}"/>
              </a:ext>
            </a:extLst>
          </p:cNvPr>
          <p:cNvGraphicFramePr>
            <a:graphicFrameLocks/>
          </p:cNvGraphicFramePr>
          <p:nvPr>
            <p:extLst>
              <p:ext uri="{D42A27DB-BD31-4B8C-83A1-F6EECF244321}">
                <p14:modId xmlns:p14="http://schemas.microsoft.com/office/powerpoint/2010/main" val="2225015696"/>
              </p:ext>
            </p:extLst>
          </p:nvPr>
        </p:nvGraphicFramePr>
        <p:xfrm>
          <a:off x="3589518" y="2124097"/>
          <a:ext cx="2265028" cy="3056517"/>
        </p:xfrm>
        <a:graphic>
          <a:graphicData uri="http://schemas.openxmlformats.org/drawingml/2006/chart">
            <c:chart xmlns:c="http://schemas.openxmlformats.org/drawingml/2006/chart" xmlns:r="http://schemas.openxmlformats.org/officeDocument/2006/relationships" r:id="rId3"/>
          </a:graphicData>
        </a:graphic>
      </p:graphicFrame>
      <p:cxnSp>
        <p:nvCxnSpPr>
          <p:cNvPr id="19" name="Connecteur droit 18">
            <a:extLst>
              <a:ext uri="{FF2B5EF4-FFF2-40B4-BE49-F238E27FC236}">
                <a16:creationId xmlns:a16="http://schemas.microsoft.com/office/drawing/2014/main" xmlns="" id="{07B055E5-04E1-4D6B-8D02-620FC3024EBB}"/>
              </a:ext>
            </a:extLst>
          </p:cNvPr>
          <p:cNvCxnSpPr>
            <a:cxnSpLocks/>
          </p:cNvCxnSpPr>
          <p:nvPr/>
        </p:nvCxnSpPr>
        <p:spPr>
          <a:xfrm flipV="1">
            <a:off x="2159035" y="3090385"/>
            <a:ext cx="2186462" cy="352110"/>
          </a:xfrm>
          <a:prstGeom prst="line">
            <a:avLst/>
          </a:prstGeom>
          <a:ln w="9525" cap="flat" cmpd="sng" algn="ctr">
            <a:solidFill>
              <a:schemeClr val="accent3"/>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0" name="Connecteur droit 19">
            <a:extLst>
              <a:ext uri="{FF2B5EF4-FFF2-40B4-BE49-F238E27FC236}">
                <a16:creationId xmlns:a16="http://schemas.microsoft.com/office/drawing/2014/main" xmlns="" id="{8FA83855-9FE4-4113-B3D4-61CF5D5FADFF}"/>
              </a:ext>
            </a:extLst>
          </p:cNvPr>
          <p:cNvCxnSpPr>
            <a:cxnSpLocks/>
          </p:cNvCxnSpPr>
          <p:nvPr/>
        </p:nvCxnSpPr>
        <p:spPr>
          <a:xfrm flipV="1">
            <a:off x="2600587" y="4775263"/>
            <a:ext cx="1736521" cy="40376"/>
          </a:xfrm>
          <a:prstGeom prst="line">
            <a:avLst/>
          </a:prstGeom>
          <a:ln w="9525" cap="flat" cmpd="sng" algn="ctr">
            <a:solidFill>
              <a:schemeClr val="accent3"/>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graphicFrame>
        <p:nvGraphicFramePr>
          <p:cNvPr id="24" name="Graphique 23">
            <a:extLst>
              <a:ext uri="{FF2B5EF4-FFF2-40B4-BE49-F238E27FC236}">
                <a16:creationId xmlns:a16="http://schemas.microsoft.com/office/drawing/2014/main" xmlns="" id="{CB0FFAE3-4343-4192-8270-AD6E053A5EFD}"/>
              </a:ext>
            </a:extLst>
          </p:cNvPr>
          <p:cNvGraphicFramePr>
            <a:graphicFrameLocks/>
          </p:cNvGraphicFramePr>
          <p:nvPr>
            <p:extLst>
              <p:ext uri="{D42A27DB-BD31-4B8C-83A1-F6EECF244321}">
                <p14:modId xmlns:p14="http://schemas.microsoft.com/office/powerpoint/2010/main" val="3537998847"/>
              </p:ext>
            </p:extLst>
          </p:nvPr>
        </p:nvGraphicFramePr>
        <p:xfrm>
          <a:off x="6274965" y="2564975"/>
          <a:ext cx="2759978" cy="261563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1429695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a:extLst>
              <a:ext uri="{FF2B5EF4-FFF2-40B4-BE49-F238E27FC236}">
                <a16:creationId xmlns:a16="http://schemas.microsoft.com/office/drawing/2014/main" xmlns="" id="{F58C29CD-DE39-4F87-A653-113486CDAFAF}"/>
              </a:ext>
            </a:extLst>
          </p:cNvPr>
          <p:cNvSpPr>
            <a:spLocks noGrp="1"/>
          </p:cNvSpPr>
          <p:nvPr>
            <p:ph type="sldNum" sz="quarter" idx="16"/>
          </p:nvPr>
        </p:nvSpPr>
        <p:spPr/>
        <p:txBody>
          <a:bodyPr/>
          <a:lstStyle/>
          <a:p>
            <a:fld id="{FCEE2C88-6C8F-484D-AF69-578F576B1F44}" type="slidenum">
              <a:rPr lang="en-US" smtClean="0"/>
              <a:pPr/>
              <a:t>26</a:t>
            </a:fld>
            <a:endParaRPr lang="en-US" dirty="0"/>
          </a:p>
        </p:txBody>
      </p:sp>
      <p:sp>
        <p:nvSpPr>
          <p:cNvPr id="7" name="Titre 4">
            <a:extLst>
              <a:ext uri="{FF2B5EF4-FFF2-40B4-BE49-F238E27FC236}">
                <a16:creationId xmlns:a16="http://schemas.microsoft.com/office/drawing/2014/main" xmlns="" id="{43FFC47F-30A2-495C-9ACA-3645B8BD7377}"/>
              </a:ext>
            </a:extLst>
          </p:cNvPr>
          <p:cNvSpPr>
            <a:spLocks noGrp="1"/>
          </p:cNvSpPr>
          <p:nvPr>
            <p:ph type="title"/>
          </p:nvPr>
        </p:nvSpPr>
        <p:spPr>
          <a:xfrm>
            <a:off x="495300" y="188190"/>
            <a:ext cx="8915400" cy="857704"/>
          </a:xfrm>
        </p:spPr>
        <p:txBody>
          <a:bodyPr>
            <a:normAutofit/>
          </a:bodyPr>
          <a:lstStyle/>
          <a:p>
            <a:r>
              <a:rPr lang="fr-FR" sz="2400" dirty="0"/>
              <a:t>21 ménages sur 27 ont encore des difficultés à payer leurs factures d’énergie</a:t>
            </a:r>
          </a:p>
        </p:txBody>
      </p:sp>
      <p:sp>
        <p:nvSpPr>
          <p:cNvPr id="8" name="ZoneTexte 7">
            <a:extLst>
              <a:ext uri="{FF2B5EF4-FFF2-40B4-BE49-F238E27FC236}">
                <a16:creationId xmlns:a16="http://schemas.microsoft.com/office/drawing/2014/main" xmlns="" id="{EBC881FB-AC7E-41E9-9B83-720780BF0D4B}"/>
              </a:ext>
            </a:extLst>
          </p:cNvPr>
          <p:cNvSpPr txBox="1"/>
          <p:nvPr/>
        </p:nvSpPr>
        <p:spPr>
          <a:xfrm>
            <a:off x="7224952" y="5676140"/>
            <a:ext cx="444352" cy="230832"/>
          </a:xfrm>
          <a:prstGeom prst="rect">
            <a:avLst/>
          </a:prstGeom>
          <a:solidFill>
            <a:schemeClr val="bg1">
              <a:lumMod val="95000"/>
            </a:schemeClr>
          </a:solidFill>
        </p:spPr>
        <p:txBody>
          <a:bodyPr wrap="none" rtlCol="0">
            <a:spAutoFit/>
          </a:bodyPr>
          <a:lstStyle/>
          <a:p>
            <a:r>
              <a:rPr lang="fr-FR" dirty="0"/>
              <a:t>n=22</a:t>
            </a:r>
          </a:p>
        </p:txBody>
      </p:sp>
      <p:sp>
        <p:nvSpPr>
          <p:cNvPr id="16" name="Espace réservé du texte 12">
            <a:extLst>
              <a:ext uri="{FF2B5EF4-FFF2-40B4-BE49-F238E27FC236}">
                <a16:creationId xmlns:a16="http://schemas.microsoft.com/office/drawing/2014/main" xmlns="" id="{FC1CD720-7D1D-4A38-A591-3A1A38A14C8C}"/>
              </a:ext>
            </a:extLst>
          </p:cNvPr>
          <p:cNvSpPr>
            <a:spLocks noGrp="1"/>
          </p:cNvSpPr>
          <p:nvPr>
            <p:ph type="body" sz="quarter" idx="13"/>
          </p:nvPr>
        </p:nvSpPr>
        <p:spPr>
          <a:xfrm>
            <a:off x="495300" y="1147409"/>
            <a:ext cx="8915400" cy="803909"/>
          </a:xfrm>
        </p:spPr>
        <p:txBody>
          <a:bodyPr/>
          <a:lstStyle/>
          <a:p>
            <a:r>
              <a:rPr lang="fr-FR" sz="1400" dirty="0"/>
              <a:t>En particulier, 9 ménages déclarent avoir souvent des difficultés à payer leurs factures</a:t>
            </a:r>
          </a:p>
          <a:p>
            <a:r>
              <a:rPr lang="fr-FR" sz="1400" dirty="0"/>
              <a:t>La proportion de ménages en situation d’impayé baisse entre T0 et T1</a:t>
            </a:r>
          </a:p>
          <a:p>
            <a:pPr lvl="1"/>
            <a:r>
              <a:rPr lang="fr-FR" sz="1200" dirty="0"/>
              <a:t>Cette information est disponible uniquement sur un panel réduit de répondant, ce qui la rend difficilement généralisable</a:t>
            </a:r>
          </a:p>
        </p:txBody>
      </p:sp>
      <p:sp>
        <p:nvSpPr>
          <p:cNvPr id="17" name="ZoneTexte 16">
            <a:extLst>
              <a:ext uri="{FF2B5EF4-FFF2-40B4-BE49-F238E27FC236}">
                <a16:creationId xmlns:a16="http://schemas.microsoft.com/office/drawing/2014/main" xmlns="" id="{261932E5-94D1-4AE0-B2DA-288F82CEAC24}"/>
              </a:ext>
            </a:extLst>
          </p:cNvPr>
          <p:cNvSpPr txBox="1"/>
          <p:nvPr/>
        </p:nvSpPr>
        <p:spPr>
          <a:xfrm>
            <a:off x="2236698" y="5692520"/>
            <a:ext cx="444352" cy="230832"/>
          </a:xfrm>
          <a:prstGeom prst="rect">
            <a:avLst/>
          </a:prstGeom>
          <a:solidFill>
            <a:schemeClr val="bg1">
              <a:lumMod val="95000"/>
            </a:schemeClr>
          </a:solidFill>
        </p:spPr>
        <p:txBody>
          <a:bodyPr wrap="none" rtlCol="0">
            <a:spAutoFit/>
          </a:bodyPr>
          <a:lstStyle/>
          <a:p>
            <a:r>
              <a:rPr lang="fr-FR" dirty="0"/>
              <a:t>n=27</a:t>
            </a:r>
          </a:p>
        </p:txBody>
      </p:sp>
      <p:sp>
        <p:nvSpPr>
          <p:cNvPr id="3" name="Rectangle 2">
            <a:extLst>
              <a:ext uri="{FF2B5EF4-FFF2-40B4-BE49-F238E27FC236}">
                <a16:creationId xmlns:a16="http://schemas.microsoft.com/office/drawing/2014/main" xmlns="" id="{4FD43BB6-270C-4F0D-878F-9572CA3FDC67}"/>
              </a:ext>
            </a:extLst>
          </p:cNvPr>
          <p:cNvSpPr/>
          <p:nvPr/>
        </p:nvSpPr>
        <p:spPr>
          <a:xfrm>
            <a:off x="2475861" y="-4872"/>
            <a:ext cx="2484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Confort ressenti</a:t>
            </a:r>
          </a:p>
        </p:txBody>
      </p:sp>
      <p:sp>
        <p:nvSpPr>
          <p:cNvPr id="14" name="Rectangle 13">
            <a:extLst>
              <a:ext uri="{FF2B5EF4-FFF2-40B4-BE49-F238E27FC236}">
                <a16:creationId xmlns:a16="http://schemas.microsoft.com/office/drawing/2014/main" xmlns="" id="{1BA05809-6A4D-4A3D-BC0C-3E9AF424F2E8}"/>
              </a:ext>
            </a:extLst>
          </p:cNvPr>
          <p:cNvSpPr/>
          <p:nvPr/>
        </p:nvSpPr>
        <p:spPr>
          <a:xfrm>
            <a:off x="4948930" y="-4872"/>
            <a:ext cx="2484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Evol consommations</a:t>
            </a:r>
          </a:p>
        </p:txBody>
      </p:sp>
      <p:sp>
        <p:nvSpPr>
          <p:cNvPr id="15" name="Rectangle 14">
            <a:extLst>
              <a:ext uri="{FF2B5EF4-FFF2-40B4-BE49-F238E27FC236}">
                <a16:creationId xmlns:a16="http://schemas.microsoft.com/office/drawing/2014/main" xmlns="" id="{3CEAF80C-F0D9-4123-9A46-F6AC41383A54}"/>
              </a:ext>
            </a:extLst>
          </p:cNvPr>
          <p:cNvSpPr/>
          <p:nvPr/>
        </p:nvSpPr>
        <p:spPr>
          <a:xfrm>
            <a:off x="7422000" y="-4872"/>
            <a:ext cx="2484000" cy="180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Diff. à payer les factures</a:t>
            </a:r>
          </a:p>
        </p:txBody>
      </p:sp>
      <p:sp>
        <p:nvSpPr>
          <p:cNvPr id="24" name="Rectangle 23">
            <a:extLst>
              <a:ext uri="{FF2B5EF4-FFF2-40B4-BE49-F238E27FC236}">
                <a16:creationId xmlns:a16="http://schemas.microsoft.com/office/drawing/2014/main" xmlns="" id="{CC7F28D8-5145-49BD-A565-1532623B9F4F}"/>
              </a:ext>
            </a:extLst>
          </p:cNvPr>
          <p:cNvSpPr/>
          <p:nvPr/>
        </p:nvSpPr>
        <p:spPr>
          <a:xfrm>
            <a:off x="2792" y="-4872"/>
            <a:ext cx="2484000" cy="180000"/>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dirty="0">
                <a:solidFill>
                  <a:schemeClr val="bg1"/>
                </a:solidFill>
              </a:rPr>
              <a:t>Déménagement</a:t>
            </a:r>
          </a:p>
        </p:txBody>
      </p:sp>
      <p:graphicFrame>
        <p:nvGraphicFramePr>
          <p:cNvPr id="19" name="Graphique 18">
            <a:extLst>
              <a:ext uri="{FF2B5EF4-FFF2-40B4-BE49-F238E27FC236}">
                <a16:creationId xmlns:a16="http://schemas.microsoft.com/office/drawing/2014/main" xmlns="" id="{82588CD2-0530-43D6-B6C3-A33BC3B9AADC}"/>
              </a:ext>
            </a:extLst>
          </p:cNvPr>
          <p:cNvGraphicFramePr>
            <a:graphicFrameLocks/>
          </p:cNvGraphicFramePr>
          <p:nvPr>
            <p:extLst>
              <p:ext uri="{D42A27DB-BD31-4B8C-83A1-F6EECF244321}">
                <p14:modId xmlns:p14="http://schemas.microsoft.com/office/powerpoint/2010/main" val="2505546733"/>
              </p:ext>
            </p:extLst>
          </p:nvPr>
        </p:nvGraphicFramePr>
        <p:xfrm>
          <a:off x="862043" y="2332513"/>
          <a:ext cx="3193662" cy="288925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0" name="Graphique 19">
            <a:extLst>
              <a:ext uri="{FF2B5EF4-FFF2-40B4-BE49-F238E27FC236}">
                <a16:creationId xmlns:a16="http://schemas.microsoft.com/office/drawing/2014/main" xmlns="" id="{BFD4F9EE-C9E3-4978-9A34-C419F8101ED1}"/>
              </a:ext>
            </a:extLst>
          </p:cNvPr>
          <p:cNvGraphicFramePr>
            <a:graphicFrameLocks/>
          </p:cNvGraphicFramePr>
          <p:nvPr>
            <p:extLst>
              <p:ext uri="{D42A27DB-BD31-4B8C-83A1-F6EECF244321}">
                <p14:modId xmlns:p14="http://schemas.microsoft.com/office/powerpoint/2010/main" val="504799005"/>
              </p:ext>
            </p:extLst>
          </p:nvPr>
        </p:nvGraphicFramePr>
        <p:xfrm>
          <a:off x="5361684" y="2780455"/>
          <a:ext cx="3846909" cy="220781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269639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7BBC1272-6F55-48A8-918C-BD6EE028BD0B}"/>
              </a:ext>
            </a:extLst>
          </p:cNvPr>
          <p:cNvSpPr>
            <a:spLocks noGrp="1"/>
          </p:cNvSpPr>
          <p:nvPr>
            <p:ph type="title"/>
          </p:nvPr>
        </p:nvSpPr>
        <p:spPr/>
        <p:txBody>
          <a:bodyPr/>
          <a:lstStyle/>
          <a:p>
            <a:r>
              <a:rPr lang="fr-FR" dirty="0"/>
              <a:t>Satisfaction et transmission aux autres</a:t>
            </a:r>
          </a:p>
        </p:txBody>
      </p:sp>
      <p:sp>
        <p:nvSpPr>
          <p:cNvPr id="7" name="Espace réservé du numéro de diapositive 6">
            <a:extLst>
              <a:ext uri="{FF2B5EF4-FFF2-40B4-BE49-F238E27FC236}">
                <a16:creationId xmlns:a16="http://schemas.microsoft.com/office/drawing/2014/main" xmlns="" id="{622B5722-151F-4A7F-8041-B313C22BEEB0}"/>
              </a:ext>
            </a:extLst>
          </p:cNvPr>
          <p:cNvSpPr>
            <a:spLocks noGrp="1"/>
          </p:cNvSpPr>
          <p:nvPr>
            <p:ph type="sldNum" sz="quarter" idx="17"/>
          </p:nvPr>
        </p:nvSpPr>
        <p:spPr/>
        <p:txBody>
          <a:bodyPr/>
          <a:lstStyle/>
          <a:p>
            <a:fld id="{FCEE2C88-6C8F-484D-AF69-578F576B1F44}" type="slidenum">
              <a:rPr lang="en-US" smtClean="0"/>
              <a:pPr/>
              <a:t>27</a:t>
            </a:fld>
            <a:endParaRPr lang="en-US" dirty="0"/>
          </a:p>
        </p:txBody>
      </p:sp>
    </p:spTree>
    <p:extLst>
      <p:ext uri="{BB962C8B-B14F-4D97-AF65-F5344CB8AC3E}">
        <p14:creationId xmlns:p14="http://schemas.microsoft.com/office/powerpoint/2010/main" val="11814578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a:extLst>
              <a:ext uri="{FF2B5EF4-FFF2-40B4-BE49-F238E27FC236}">
                <a16:creationId xmlns:a16="http://schemas.microsoft.com/office/drawing/2014/main" xmlns="" id="{943A8A12-2E51-4361-A612-E078C10DDAE8}"/>
              </a:ext>
            </a:extLst>
          </p:cNvPr>
          <p:cNvSpPr>
            <a:spLocks noGrp="1"/>
          </p:cNvSpPr>
          <p:nvPr>
            <p:ph type="sldNum" sz="quarter" idx="16"/>
          </p:nvPr>
        </p:nvSpPr>
        <p:spPr/>
        <p:txBody>
          <a:bodyPr/>
          <a:lstStyle/>
          <a:p>
            <a:fld id="{FCEE2C88-6C8F-484D-AF69-578F576B1F44}" type="slidenum">
              <a:rPr lang="en-US" smtClean="0"/>
              <a:pPr/>
              <a:t>28</a:t>
            </a:fld>
            <a:endParaRPr lang="en-US" dirty="0"/>
          </a:p>
        </p:txBody>
      </p:sp>
      <p:sp>
        <p:nvSpPr>
          <p:cNvPr id="7" name="Titre 3">
            <a:extLst>
              <a:ext uri="{FF2B5EF4-FFF2-40B4-BE49-F238E27FC236}">
                <a16:creationId xmlns:a16="http://schemas.microsoft.com/office/drawing/2014/main" xmlns="" id="{5E66F3D6-5E72-4C52-8431-FD7C2270C062}"/>
              </a:ext>
            </a:extLst>
          </p:cNvPr>
          <p:cNvSpPr>
            <a:spLocks noGrp="1"/>
          </p:cNvSpPr>
          <p:nvPr>
            <p:ph type="title"/>
          </p:nvPr>
        </p:nvSpPr>
        <p:spPr>
          <a:xfrm>
            <a:off x="495300" y="12700"/>
            <a:ext cx="8915400" cy="857704"/>
          </a:xfrm>
        </p:spPr>
        <p:txBody>
          <a:bodyPr>
            <a:normAutofit/>
          </a:bodyPr>
          <a:lstStyle/>
          <a:p>
            <a:r>
              <a:rPr lang="fr-FR" sz="2500" dirty="0"/>
              <a:t>Des ménages très satisfaits des visites</a:t>
            </a:r>
          </a:p>
        </p:txBody>
      </p:sp>
      <p:sp>
        <p:nvSpPr>
          <p:cNvPr id="8" name="Espace réservé du texte 4">
            <a:extLst>
              <a:ext uri="{FF2B5EF4-FFF2-40B4-BE49-F238E27FC236}">
                <a16:creationId xmlns:a16="http://schemas.microsoft.com/office/drawing/2014/main" xmlns="" id="{2E515933-C2CE-44C1-9A8D-FED3513B5102}"/>
              </a:ext>
            </a:extLst>
          </p:cNvPr>
          <p:cNvSpPr>
            <a:spLocks noGrp="1"/>
          </p:cNvSpPr>
          <p:nvPr>
            <p:ph type="body" sz="quarter" idx="13"/>
          </p:nvPr>
        </p:nvSpPr>
        <p:spPr>
          <a:xfrm>
            <a:off x="495300" y="962686"/>
            <a:ext cx="8915400" cy="1204018"/>
          </a:xfrm>
        </p:spPr>
        <p:txBody>
          <a:bodyPr/>
          <a:lstStyle/>
          <a:p>
            <a:r>
              <a:rPr lang="fr-FR" sz="1400" dirty="0"/>
              <a:t>85% des ménages sont très satisfaits de l’intervention et 70% considèrent que la visite a très bien répondu a leurs attentes</a:t>
            </a:r>
          </a:p>
          <a:p>
            <a:r>
              <a:rPr lang="fr-FR" sz="1400" dirty="0"/>
              <a:t>74% des ménages ont trouvé que les conseils apportés leur ont été très utiles</a:t>
            </a:r>
          </a:p>
          <a:p>
            <a:pPr lvl="1"/>
            <a:r>
              <a:rPr lang="fr-FR" sz="1200" dirty="0"/>
              <a:t>Il convient néanmoins de rester prudent dans l’analyse de ces résultats, les réponses des ménages pouvant être biaisées par le fait que le ménage identifie la personne posant les questions à celle qui a effectué la visite</a:t>
            </a:r>
          </a:p>
        </p:txBody>
      </p:sp>
      <p:sp>
        <p:nvSpPr>
          <p:cNvPr id="9" name="Rectangle 8">
            <a:extLst>
              <a:ext uri="{FF2B5EF4-FFF2-40B4-BE49-F238E27FC236}">
                <a16:creationId xmlns:a16="http://schemas.microsoft.com/office/drawing/2014/main" xmlns="" id="{0910B023-F5B0-4653-A058-DACD37862A1A}"/>
              </a:ext>
            </a:extLst>
          </p:cNvPr>
          <p:cNvSpPr/>
          <p:nvPr/>
        </p:nvSpPr>
        <p:spPr>
          <a:xfrm>
            <a:off x="8811585" y="5749021"/>
            <a:ext cx="599115" cy="260258"/>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fr-FR" dirty="0">
                <a:solidFill>
                  <a:schemeClr val="tx1"/>
                </a:solidFill>
              </a:rPr>
              <a:t>n=45</a:t>
            </a:r>
          </a:p>
        </p:txBody>
      </p:sp>
      <p:graphicFrame>
        <p:nvGraphicFramePr>
          <p:cNvPr id="11" name="Graphique 10">
            <a:extLst>
              <a:ext uri="{FF2B5EF4-FFF2-40B4-BE49-F238E27FC236}">
                <a16:creationId xmlns:a16="http://schemas.microsoft.com/office/drawing/2014/main" xmlns="" id="{6F5C97EA-7BC3-45F7-A76E-92EE24BFBAA8}"/>
              </a:ext>
            </a:extLst>
          </p:cNvPr>
          <p:cNvGraphicFramePr>
            <a:graphicFrameLocks/>
          </p:cNvGraphicFramePr>
          <p:nvPr>
            <p:extLst>
              <p:ext uri="{D42A27DB-BD31-4B8C-83A1-F6EECF244321}">
                <p14:modId xmlns:p14="http://schemas.microsoft.com/office/powerpoint/2010/main" val="1899377852"/>
              </p:ext>
            </p:extLst>
          </p:nvPr>
        </p:nvGraphicFramePr>
        <p:xfrm>
          <a:off x="397499" y="2462449"/>
          <a:ext cx="2883863" cy="286885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Graphique 11">
            <a:extLst>
              <a:ext uri="{FF2B5EF4-FFF2-40B4-BE49-F238E27FC236}">
                <a16:creationId xmlns:a16="http://schemas.microsoft.com/office/drawing/2014/main" xmlns="" id="{7FB2A404-C8FA-4A0D-8596-EB1306BEDB14}"/>
              </a:ext>
            </a:extLst>
          </p:cNvPr>
          <p:cNvGraphicFramePr>
            <a:graphicFrameLocks/>
          </p:cNvGraphicFramePr>
          <p:nvPr>
            <p:extLst>
              <p:ext uri="{D42A27DB-BD31-4B8C-83A1-F6EECF244321}">
                <p14:modId xmlns:p14="http://schemas.microsoft.com/office/powerpoint/2010/main" val="2718571601"/>
              </p:ext>
            </p:extLst>
          </p:nvPr>
        </p:nvGraphicFramePr>
        <p:xfrm>
          <a:off x="3567000" y="2462450"/>
          <a:ext cx="3169500" cy="286885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Graphique 12">
            <a:extLst>
              <a:ext uri="{FF2B5EF4-FFF2-40B4-BE49-F238E27FC236}">
                <a16:creationId xmlns:a16="http://schemas.microsoft.com/office/drawing/2014/main" xmlns="" id="{4004B73E-0A36-476D-AD05-E87F2FB441F6}"/>
              </a:ext>
            </a:extLst>
          </p:cNvPr>
          <p:cNvGraphicFramePr>
            <a:graphicFrameLocks/>
          </p:cNvGraphicFramePr>
          <p:nvPr>
            <p:extLst>
              <p:ext uri="{D42A27DB-BD31-4B8C-83A1-F6EECF244321}">
                <p14:modId xmlns:p14="http://schemas.microsoft.com/office/powerpoint/2010/main" val="701351310"/>
              </p:ext>
            </p:extLst>
          </p:nvPr>
        </p:nvGraphicFramePr>
        <p:xfrm>
          <a:off x="6736499" y="2462449"/>
          <a:ext cx="2976667" cy="2790685"/>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0605116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a:extLst>
              <a:ext uri="{FF2B5EF4-FFF2-40B4-BE49-F238E27FC236}">
                <a16:creationId xmlns:a16="http://schemas.microsoft.com/office/drawing/2014/main" xmlns="" id="{01896228-6DB0-4AEB-B19A-ADFBBAC68E50}"/>
              </a:ext>
            </a:extLst>
          </p:cNvPr>
          <p:cNvSpPr>
            <a:spLocks noGrp="1"/>
          </p:cNvSpPr>
          <p:nvPr>
            <p:ph type="sldNum" sz="quarter" idx="16"/>
          </p:nvPr>
        </p:nvSpPr>
        <p:spPr/>
        <p:txBody>
          <a:bodyPr/>
          <a:lstStyle/>
          <a:p>
            <a:fld id="{FCEE2C88-6C8F-484D-AF69-578F576B1F44}" type="slidenum">
              <a:rPr lang="en-US" smtClean="0"/>
              <a:pPr/>
              <a:t>29</a:t>
            </a:fld>
            <a:endParaRPr lang="en-US" dirty="0"/>
          </a:p>
        </p:txBody>
      </p:sp>
      <p:sp>
        <p:nvSpPr>
          <p:cNvPr id="7" name="Titre 3">
            <a:extLst>
              <a:ext uri="{FF2B5EF4-FFF2-40B4-BE49-F238E27FC236}">
                <a16:creationId xmlns:a16="http://schemas.microsoft.com/office/drawing/2014/main" xmlns="" id="{5749B9E2-A07C-4F67-9C31-75A412F893D7}"/>
              </a:ext>
            </a:extLst>
          </p:cNvPr>
          <p:cNvSpPr>
            <a:spLocks noGrp="1"/>
          </p:cNvSpPr>
          <p:nvPr>
            <p:ph type="title"/>
          </p:nvPr>
        </p:nvSpPr>
        <p:spPr>
          <a:xfrm>
            <a:off x="495300" y="12700"/>
            <a:ext cx="8915400" cy="857704"/>
          </a:xfrm>
        </p:spPr>
        <p:txBody>
          <a:bodyPr>
            <a:normAutofit fontScale="90000"/>
          </a:bodyPr>
          <a:lstStyle/>
          <a:p>
            <a:r>
              <a:rPr lang="fr-FR" sz="2800" dirty="0"/>
              <a:t>55% des ménages ont parlé de l’intervention à leurs proches et 48% ont transmis des conseils à d’autres</a:t>
            </a:r>
          </a:p>
        </p:txBody>
      </p:sp>
      <p:sp>
        <p:nvSpPr>
          <p:cNvPr id="8" name="Espace réservé du texte 4">
            <a:extLst>
              <a:ext uri="{FF2B5EF4-FFF2-40B4-BE49-F238E27FC236}">
                <a16:creationId xmlns:a16="http://schemas.microsoft.com/office/drawing/2014/main" xmlns="" id="{BA74FFD9-D528-4E24-9558-69F664E99E39}"/>
              </a:ext>
            </a:extLst>
          </p:cNvPr>
          <p:cNvSpPr>
            <a:spLocks noGrp="1"/>
          </p:cNvSpPr>
          <p:nvPr>
            <p:ph type="body" sz="quarter" idx="13"/>
          </p:nvPr>
        </p:nvSpPr>
        <p:spPr>
          <a:xfrm>
            <a:off x="495300" y="1014940"/>
            <a:ext cx="8915400" cy="539221"/>
          </a:xfrm>
        </p:spPr>
        <p:txBody>
          <a:bodyPr/>
          <a:lstStyle/>
          <a:p>
            <a:r>
              <a:rPr lang="fr-FR" sz="1400" dirty="0"/>
              <a:t>Ces indicateurs ont un biais moins prononcé que les deux de la page précédente et traduisent bonne une appropriation des conseils par les ménages</a:t>
            </a:r>
          </a:p>
        </p:txBody>
      </p:sp>
      <p:sp>
        <p:nvSpPr>
          <p:cNvPr id="9" name="Rectangle 8">
            <a:extLst>
              <a:ext uri="{FF2B5EF4-FFF2-40B4-BE49-F238E27FC236}">
                <a16:creationId xmlns:a16="http://schemas.microsoft.com/office/drawing/2014/main" xmlns="" id="{923E8D60-30A4-4232-89C4-13438596B997}"/>
              </a:ext>
            </a:extLst>
          </p:cNvPr>
          <p:cNvSpPr/>
          <p:nvPr/>
        </p:nvSpPr>
        <p:spPr>
          <a:xfrm>
            <a:off x="4731652" y="5394417"/>
            <a:ext cx="599115" cy="260258"/>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fr-FR" dirty="0">
                <a:solidFill>
                  <a:schemeClr val="tx1"/>
                </a:solidFill>
              </a:rPr>
              <a:t>n=40</a:t>
            </a:r>
          </a:p>
        </p:txBody>
      </p:sp>
      <p:graphicFrame>
        <p:nvGraphicFramePr>
          <p:cNvPr id="10" name="Graphique 9">
            <a:extLst>
              <a:ext uri="{FF2B5EF4-FFF2-40B4-BE49-F238E27FC236}">
                <a16:creationId xmlns:a16="http://schemas.microsoft.com/office/drawing/2014/main" xmlns="" id="{8CEE8687-8172-4F82-B4F2-9C1B1DB398E9}"/>
              </a:ext>
            </a:extLst>
          </p:cNvPr>
          <p:cNvGraphicFramePr>
            <a:graphicFrameLocks/>
          </p:cNvGraphicFramePr>
          <p:nvPr>
            <p:extLst>
              <p:ext uri="{D42A27DB-BD31-4B8C-83A1-F6EECF244321}">
                <p14:modId xmlns:p14="http://schemas.microsoft.com/office/powerpoint/2010/main" val="3308757288"/>
              </p:ext>
            </p:extLst>
          </p:nvPr>
        </p:nvGraphicFramePr>
        <p:xfrm>
          <a:off x="1454001" y="2286000"/>
          <a:ext cx="2772000" cy="2529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Graphique 10">
            <a:extLst>
              <a:ext uri="{FF2B5EF4-FFF2-40B4-BE49-F238E27FC236}">
                <a16:creationId xmlns:a16="http://schemas.microsoft.com/office/drawing/2014/main" xmlns="" id="{33A3D678-2B1E-434E-A635-489841D6DBD2}"/>
              </a:ext>
            </a:extLst>
          </p:cNvPr>
          <p:cNvGraphicFramePr>
            <a:graphicFrameLocks/>
          </p:cNvGraphicFramePr>
          <p:nvPr>
            <p:extLst>
              <p:ext uri="{D42A27DB-BD31-4B8C-83A1-F6EECF244321}">
                <p14:modId xmlns:p14="http://schemas.microsoft.com/office/powerpoint/2010/main" val="2618418989"/>
              </p:ext>
            </p:extLst>
          </p:nvPr>
        </p:nvGraphicFramePr>
        <p:xfrm>
          <a:off x="5680000" y="2043000"/>
          <a:ext cx="2772000" cy="2772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96949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a:extLst>
              <a:ext uri="{FF2B5EF4-FFF2-40B4-BE49-F238E27FC236}">
                <a16:creationId xmlns:a16="http://schemas.microsoft.com/office/drawing/2014/main" xmlns="" id="{3ED8E9E0-6289-46F6-974F-F84BCB64FB7D}"/>
              </a:ext>
            </a:extLst>
          </p:cNvPr>
          <p:cNvSpPr>
            <a:spLocks noGrp="1"/>
          </p:cNvSpPr>
          <p:nvPr>
            <p:ph type="sldNum" sz="quarter" idx="16"/>
          </p:nvPr>
        </p:nvSpPr>
        <p:spPr/>
        <p:txBody>
          <a:bodyPr/>
          <a:lstStyle/>
          <a:p>
            <a:fld id="{FCEE2C88-6C8F-484D-AF69-578F576B1F44}" type="slidenum">
              <a:rPr lang="en-US" smtClean="0"/>
              <a:pPr/>
              <a:t>3</a:t>
            </a:fld>
            <a:endParaRPr lang="en-US" dirty="0"/>
          </a:p>
        </p:txBody>
      </p:sp>
      <p:sp>
        <p:nvSpPr>
          <p:cNvPr id="7" name="Espace réservé du texte 4">
            <a:extLst>
              <a:ext uri="{FF2B5EF4-FFF2-40B4-BE49-F238E27FC236}">
                <a16:creationId xmlns:a16="http://schemas.microsoft.com/office/drawing/2014/main" xmlns="" id="{2EFB8391-8941-48AF-9BCE-71CE0F2382DF}"/>
              </a:ext>
            </a:extLst>
          </p:cNvPr>
          <p:cNvSpPr>
            <a:spLocks noGrp="1"/>
          </p:cNvSpPr>
          <p:nvPr>
            <p:ph type="body" sz="quarter" idx="13"/>
          </p:nvPr>
        </p:nvSpPr>
        <p:spPr>
          <a:xfrm>
            <a:off x="495300" y="962686"/>
            <a:ext cx="8915400" cy="2151970"/>
          </a:xfrm>
        </p:spPr>
        <p:txBody>
          <a:bodyPr/>
          <a:lstStyle/>
          <a:p>
            <a:pPr algn="just"/>
            <a:r>
              <a:rPr lang="fr-FR" sz="1400" dirty="0"/>
              <a:t>Une attention particulière a été portée lors de la collecte sur la répartition du statut d’occupation et de la composition des ménages </a:t>
            </a:r>
            <a:r>
              <a:rPr lang="fr-FR" sz="1400" b="0" dirty="0"/>
              <a:t>afin que l’échantillon interrogé soit représentatif des ménages accompagnés par le SLIME. Quelques points de vigilances sont à relever sur la représentativité de l’échantillon :</a:t>
            </a:r>
          </a:p>
          <a:p>
            <a:pPr lvl="1" algn="just"/>
            <a:r>
              <a:rPr lang="fr-FR" sz="1200" dirty="0"/>
              <a:t>Nous n’avons pas pu </a:t>
            </a:r>
            <a:r>
              <a:rPr lang="fr-FR" sz="1200" dirty="0" smtClean="0"/>
              <a:t>relever </a:t>
            </a:r>
            <a:r>
              <a:rPr lang="fr-FR" sz="1200" dirty="0"/>
              <a:t>l’identifiant du ménage pour 8 questionnaires, pour lesquels nous n’avons donc pas pu effectuer de comparaison T0-T1. </a:t>
            </a:r>
          </a:p>
          <a:p>
            <a:pPr lvl="1" algn="just"/>
            <a:r>
              <a:rPr lang="fr-FR" sz="1200" dirty="0"/>
              <a:t>La répartition en termes de composition du ménages est assez bonne, en revanche il y a des différences importante sur le statut d’occupation : on ne retrouve pas de propriétaire occupant dans l’échantillon interrogé (ils ne représentaient cependant que 9% de l’échantillon total) ; les locataires du parc social sont surreprésentés. Ce profil de répondant pourrait ainsi avoir une influence sur les résultats du sondage</a:t>
            </a:r>
          </a:p>
        </p:txBody>
      </p:sp>
      <p:sp>
        <p:nvSpPr>
          <p:cNvPr id="8" name="Rectangle 7">
            <a:extLst>
              <a:ext uri="{FF2B5EF4-FFF2-40B4-BE49-F238E27FC236}">
                <a16:creationId xmlns:a16="http://schemas.microsoft.com/office/drawing/2014/main" xmlns="" id="{C46CAC59-5D0D-43BB-9E67-41D544391693}"/>
              </a:ext>
            </a:extLst>
          </p:cNvPr>
          <p:cNvSpPr/>
          <p:nvPr/>
        </p:nvSpPr>
        <p:spPr>
          <a:xfrm>
            <a:off x="9246618" y="4693768"/>
            <a:ext cx="540000" cy="2160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fr-FR" sz="1000" dirty="0">
                <a:solidFill>
                  <a:schemeClr val="tx1"/>
                </a:solidFill>
              </a:rPr>
              <a:t>n=90</a:t>
            </a:r>
          </a:p>
        </p:txBody>
      </p:sp>
      <p:sp>
        <p:nvSpPr>
          <p:cNvPr id="9" name="Espace réservé du texte 4">
            <a:extLst>
              <a:ext uri="{FF2B5EF4-FFF2-40B4-BE49-F238E27FC236}">
                <a16:creationId xmlns:a16="http://schemas.microsoft.com/office/drawing/2014/main" xmlns="" id="{6A261858-4D7D-4AE4-9069-BC554DFFF9F2}"/>
              </a:ext>
            </a:extLst>
          </p:cNvPr>
          <p:cNvSpPr txBox="1">
            <a:spLocks/>
          </p:cNvSpPr>
          <p:nvPr/>
        </p:nvSpPr>
        <p:spPr>
          <a:xfrm>
            <a:off x="566242" y="6183135"/>
            <a:ext cx="8773516" cy="446888"/>
          </a:xfrm>
          <a:prstGeom prst="rect">
            <a:avLst/>
          </a:prstGeom>
          <a:solidFill>
            <a:schemeClr val="bg1">
              <a:lumMod val="95000"/>
            </a:schemeClr>
          </a:solidFill>
        </p:spPr>
        <p:txBody>
          <a:bodyPr vert="horz" wrap="square" lIns="107287" tIns="53643" rIns="107287" bIns="53643" rtlCol="0">
            <a:spAutoFit/>
          </a:bodyPr>
          <a:lstStyle>
            <a:lvl1pPr marL="327009" indent="-327009" algn="l" defTabSz="436012" rtl="0" eaLnBrk="1" latinLnBrk="0" hangingPunct="1">
              <a:spcBef>
                <a:spcPct val="20000"/>
              </a:spcBef>
              <a:buFontTx/>
              <a:buBlip>
                <a:blip r:embed="rId2"/>
              </a:buBlip>
              <a:defRPr sz="1600" b="1" kern="1200">
                <a:solidFill>
                  <a:schemeClr val="tx1"/>
                </a:solidFill>
                <a:latin typeface="+mn-lt"/>
                <a:ea typeface="+mn-ea"/>
                <a:cs typeface="+mn-cs"/>
              </a:defRPr>
            </a:lvl1pPr>
            <a:lvl2pPr marL="708521" indent="-272508" algn="l" defTabSz="436012" rtl="0" eaLnBrk="1" latinLnBrk="0" hangingPunct="1">
              <a:spcBef>
                <a:spcPct val="20000"/>
              </a:spcBef>
              <a:buFont typeface="Arial"/>
              <a:buChar char="–"/>
              <a:defRPr sz="1400" kern="1200">
                <a:solidFill>
                  <a:schemeClr val="tx1"/>
                </a:solidFill>
                <a:latin typeface="+mn-lt"/>
                <a:ea typeface="+mn-ea"/>
                <a:cs typeface="+mn-cs"/>
              </a:defRPr>
            </a:lvl2pPr>
            <a:lvl3pPr marL="1090031" indent="-218006" algn="l" defTabSz="436012" rtl="0" eaLnBrk="1" latinLnBrk="0" hangingPunct="1">
              <a:spcBef>
                <a:spcPct val="20000"/>
              </a:spcBef>
              <a:buFont typeface="Arial"/>
              <a:buChar char="•"/>
              <a:defRPr sz="1200" kern="1200">
                <a:solidFill>
                  <a:schemeClr val="tx1"/>
                </a:solidFill>
                <a:latin typeface="+mn-lt"/>
                <a:ea typeface="+mn-ea"/>
                <a:cs typeface="+mn-cs"/>
              </a:defRPr>
            </a:lvl3pPr>
            <a:lvl4pPr marL="1526044" indent="-218006" algn="l" defTabSz="436012" rtl="0" eaLnBrk="1" latinLnBrk="0" hangingPunct="1">
              <a:spcBef>
                <a:spcPct val="20000"/>
              </a:spcBef>
              <a:buFont typeface="Arial"/>
              <a:buChar char="–"/>
              <a:defRPr sz="1100" kern="1200">
                <a:solidFill>
                  <a:schemeClr val="tx1"/>
                </a:solidFill>
                <a:latin typeface="+mn-lt"/>
                <a:ea typeface="+mn-ea"/>
                <a:cs typeface="+mn-cs"/>
              </a:defRPr>
            </a:lvl4pPr>
            <a:lvl5pPr marL="1962057" indent="-218006" algn="l" defTabSz="436012" rtl="0" eaLnBrk="1" latinLnBrk="0" hangingPunct="1">
              <a:spcBef>
                <a:spcPct val="20000"/>
              </a:spcBef>
              <a:buFont typeface="Arial"/>
              <a:buChar char="»"/>
              <a:defRPr sz="1100" kern="1200">
                <a:solidFill>
                  <a:schemeClr val="tx1"/>
                </a:solidFill>
                <a:latin typeface="+mn-lt"/>
                <a:ea typeface="+mn-ea"/>
                <a:cs typeface="+mn-cs"/>
              </a:defRPr>
            </a:lvl5pPr>
            <a:lvl6pPr marL="2398069" indent="-218006" algn="l" defTabSz="436012" rtl="0" eaLnBrk="1" latinLnBrk="0" hangingPunct="1">
              <a:spcBef>
                <a:spcPct val="20000"/>
              </a:spcBef>
              <a:buFont typeface="Arial"/>
              <a:buChar char="•"/>
              <a:defRPr sz="1900" kern="1200">
                <a:solidFill>
                  <a:schemeClr val="tx1"/>
                </a:solidFill>
                <a:latin typeface="+mn-lt"/>
                <a:ea typeface="+mn-ea"/>
                <a:cs typeface="+mn-cs"/>
              </a:defRPr>
            </a:lvl6pPr>
            <a:lvl7pPr marL="2834082" indent="-218006" algn="l" defTabSz="436012" rtl="0" eaLnBrk="1" latinLnBrk="0" hangingPunct="1">
              <a:spcBef>
                <a:spcPct val="20000"/>
              </a:spcBef>
              <a:buFont typeface="Arial"/>
              <a:buChar char="•"/>
              <a:defRPr sz="1900" kern="1200">
                <a:solidFill>
                  <a:schemeClr val="tx1"/>
                </a:solidFill>
                <a:latin typeface="+mn-lt"/>
                <a:ea typeface="+mn-ea"/>
                <a:cs typeface="+mn-cs"/>
              </a:defRPr>
            </a:lvl7pPr>
            <a:lvl8pPr marL="3270094" indent="-218006" algn="l" defTabSz="436012" rtl="0" eaLnBrk="1" latinLnBrk="0" hangingPunct="1">
              <a:spcBef>
                <a:spcPct val="20000"/>
              </a:spcBef>
              <a:buFont typeface="Arial"/>
              <a:buChar char="•"/>
              <a:defRPr sz="1900" kern="1200">
                <a:solidFill>
                  <a:schemeClr val="tx1"/>
                </a:solidFill>
                <a:latin typeface="+mn-lt"/>
                <a:ea typeface="+mn-ea"/>
                <a:cs typeface="+mn-cs"/>
              </a:defRPr>
            </a:lvl8pPr>
            <a:lvl9pPr marL="3706106" indent="-218006" algn="l" defTabSz="436012" rtl="0" eaLnBrk="1" latinLnBrk="0" hangingPunct="1">
              <a:spcBef>
                <a:spcPct val="20000"/>
              </a:spcBef>
              <a:buFont typeface="Arial"/>
              <a:buChar char="•"/>
              <a:defRPr sz="1900" kern="1200">
                <a:solidFill>
                  <a:schemeClr val="tx1"/>
                </a:solidFill>
                <a:latin typeface="+mn-lt"/>
                <a:ea typeface="+mn-ea"/>
                <a:cs typeface="+mn-cs"/>
              </a:defRPr>
            </a:lvl9pPr>
          </a:lstStyle>
          <a:p>
            <a:pPr marL="0" indent="0">
              <a:buNone/>
            </a:pPr>
            <a:r>
              <a:rPr lang="fr-FR" sz="1100" b="0" i="1" dirty="0"/>
              <a:t>Note : on compare le profil à T0 de tous les ménages visités (rose) entre 2018 et mai 2019 avec le profil à T0 des ménages réinterrogés (bleu). Il pourra donc y avoir des évolution de profil entre T0 et T1 pour ces ménages qui ne sont pas prises en compte dans ce graphique.</a:t>
            </a:r>
          </a:p>
        </p:txBody>
      </p:sp>
      <p:sp>
        <p:nvSpPr>
          <p:cNvPr id="10" name="Rectangle 9">
            <a:extLst>
              <a:ext uri="{FF2B5EF4-FFF2-40B4-BE49-F238E27FC236}">
                <a16:creationId xmlns:a16="http://schemas.microsoft.com/office/drawing/2014/main" xmlns="" id="{7665546A-FC07-47FB-8D47-AD17F444F0CB}"/>
              </a:ext>
            </a:extLst>
          </p:cNvPr>
          <p:cNvSpPr/>
          <p:nvPr/>
        </p:nvSpPr>
        <p:spPr>
          <a:xfrm>
            <a:off x="9246619" y="4422450"/>
            <a:ext cx="540000" cy="2160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fr-FR" sz="1000" dirty="0">
                <a:solidFill>
                  <a:schemeClr val="tx1"/>
                </a:solidFill>
              </a:rPr>
              <a:t>n=32</a:t>
            </a:r>
          </a:p>
        </p:txBody>
      </p:sp>
      <p:sp>
        <p:nvSpPr>
          <p:cNvPr id="12" name="Titre 3">
            <a:extLst>
              <a:ext uri="{FF2B5EF4-FFF2-40B4-BE49-F238E27FC236}">
                <a16:creationId xmlns:a16="http://schemas.microsoft.com/office/drawing/2014/main" xmlns="" id="{334E051E-9C75-4685-AD2E-409D7AB15C64}"/>
              </a:ext>
            </a:extLst>
          </p:cNvPr>
          <p:cNvSpPr>
            <a:spLocks noGrp="1"/>
          </p:cNvSpPr>
          <p:nvPr>
            <p:ph type="title"/>
          </p:nvPr>
        </p:nvSpPr>
        <p:spPr>
          <a:xfrm>
            <a:off x="495300" y="12700"/>
            <a:ext cx="8915400" cy="857704"/>
          </a:xfrm>
        </p:spPr>
        <p:txBody>
          <a:bodyPr>
            <a:normAutofit fontScale="90000"/>
          </a:bodyPr>
          <a:lstStyle/>
          <a:p>
            <a:r>
              <a:rPr lang="fr-FR" dirty="0"/>
              <a:t>Un effort de représentativité de l’échantillon interrogé</a:t>
            </a:r>
          </a:p>
        </p:txBody>
      </p:sp>
      <p:graphicFrame>
        <p:nvGraphicFramePr>
          <p:cNvPr id="19" name="Graphique 18">
            <a:extLst>
              <a:ext uri="{FF2B5EF4-FFF2-40B4-BE49-F238E27FC236}">
                <a16:creationId xmlns:a16="http://schemas.microsoft.com/office/drawing/2014/main" xmlns="" id="{11C654FC-4BA6-474C-94BA-9ECAC56539EB}"/>
              </a:ext>
            </a:extLst>
          </p:cNvPr>
          <p:cNvGraphicFramePr>
            <a:graphicFrameLocks/>
          </p:cNvGraphicFramePr>
          <p:nvPr>
            <p:extLst>
              <p:ext uri="{D42A27DB-BD31-4B8C-83A1-F6EECF244321}">
                <p14:modId xmlns:p14="http://schemas.microsoft.com/office/powerpoint/2010/main" val="3106302117"/>
              </p:ext>
            </p:extLst>
          </p:nvPr>
        </p:nvGraphicFramePr>
        <p:xfrm>
          <a:off x="495300" y="3077155"/>
          <a:ext cx="8844458" cy="31646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56984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a:extLst>
              <a:ext uri="{FF2B5EF4-FFF2-40B4-BE49-F238E27FC236}">
                <a16:creationId xmlns:a16="http://schemas.microsoft.com/office/drawing/2014/main" xmlns="" id="{A633679D-74BF-481B-A8CB-C21F8F559C29}"/>
              </a:ext>
            </a:extLst>
          </p:cNvPr>
          <p:cNvSpPr>
            <a:spLocks noGrp="1"/>
          </p:cNvSpPr>
          <p:nvPr>
            <p:ph type="sldNum" sz="quarter" idx="16"/>
          </p:nvPr>
        </p:nvSpPr>
        <p:spPr/>
        <p:txBody>
          <a:bodyPr/>
          <a:lstStyle/>
          <a:p>
            <a:fld id="{FCEE2C88-6C8F-484D-AF69-578F576B1F44}" type="slidenum">
              <a:rPr lang="en-US" smtClean="0"/>
              <a:pPr/>
              <a:t>4</a:t>
            </a:fld>
            <a:endParaRPr lang="en-US" dirty="0"/>
          </a:p>
        </p:txBody>
      </p:sp>
      <p:sp>
        <p:nvSpPr>
          <p:cNvPr id="7" name="Espace réservé du texte 4">
            <a:extLst>
              <a:ext uri="{FF2B5EF4-FFF2-40B4-BE49-F238E27FC236}">
                <a16:creationId xmlns:a16="http://schemas.microsoft.com/office/drawing/2014/main" xmlns="" id="{531CF98C-C8C8-429B-A685-8CA01A39E60C}"/>
              </a:ext>
            </a:extLst>
          </p:cNvPr>
          <p:cNvSpPr>
            <a:spLocks noGrp="1"/>
          </p:cNvSpPr>
          <p:nvPr>
            <p:ph type="body" sz="quarter" idx="13"/>
          </p:nvPr>
        </p:nvSpPr>
        <p:spPr>
          <a:xfrm>
            <a:off x="495300" y="962686"/>
            <a:ext cx="8915400" cy="2595168"/>
          </a:xfrm>
        </p:spPr>
        <p:txBody>
          <a:bodyPr/>
          <a:lstStyle/>
          <a:p>
            <a:r>
              <a:rPr lang="fr-FR" sz="1400" dirty="0"/>
              <a:t>Des résultats qui peuvent éclairer chaque dimension des projets</a:t>
            </a:r>
          </a:p>
          <a:p>
            <a:pPr lvl="1"/>
            <a:endParaRPr lang="fr-FR" sz="1200" dirty="0"/>
          </a:p>
          <a:p>
            <a:pPr lvl="2"/>
            <a:endParaRPr lang="fr-FR" sz="1100" dirty="0"/>
          </a:p>
          <a:p>
            <a:pPr lvl="2"/>
            <a:endParaRPr lang="fr-FR" sz="1100" dirty="0"/>
          </a:p>
          <a:p>
            <a:pPr lvl="2"/>
            <a:endParaRPr lang="fr-FR" sz="1100" dirty="0"/>
          </a:p>
          <a:p>
            <a:pPr lvl="2"/>
            <a:endParaRPr lang="fr-FR" sz="1100" dirty="0"/>
          </a:p>
          <a:p>
            <a:pPr lvl="2"/>
            <a:endParaRPr lang="fr-FR" sz="1100" dirty="0"/>
          </a:p>
          <a:p>
            <a:pPr lvl="2"/>
            <a:endParaRPr lang="fr-FR" sz="1100" dirty="0"/>
          </a:p>
          <a:p>
            <a:pPr lvl="2"/>
            <a:endParaRPr lang="fr-FR" sz="1100" dirty="0"/>
          </a:p>
          <a:p>
            <a:pPr lvl="2"/>
            <a:endParaRPr lang="fr-FR" sz="1100" dirty="0"/>
          </a:p>
          <a:p>
            <a:pPr lvl="2"/>
            <a:endParaRPr lang="fr-FR" sz="1100" dirty="0"/>
          </a:p>
          <a:p>
            <a:pPr lvl="2"/>
            <a:endParaRPr lang="fr-FR" sz="1100" dirty="0"/>
          </a:p>
        </p:txBody>
      </p:sp>
      <p:graphicFrame>
        <p:nvGraphicFramePr>
          <p:cNvPr id="8" name="Diagramme 7">
            <a:extLst>
              <a:ext uri="{FF2B5EF4-FFF2-40B4-BE49-F238E27FC236}">
                <a16:creationId xmlns:a16="http://schemas.microsoft.com/office/drawing/2014/main" xmlns="" id="{E5C81AC0-5A61-4901-B651-6F87C2F3C602}"/>
              </a:ext>
            </a:extLst>
          </p:cNvPr>
          <p:cNvGraphicFramePr/>
          <p:nvPr/>
        </p:nvGraphicFramePr>
        <p:xfrm>
          <a:off x="86649" y="1597799"/>
          <a:ext cx="9596368" cy="46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Rectangle 8">
            <a:extLst>
              <a:ext uri="{FF2B5EF4-FFF2-40B4-BE49-F238E27FC236}">
                <a16:creationId xmlns:a16="http://schemas.microsoft.com/office/drawing/2014/main" xmlns="" id="{D6B5F4A6-58A6-40E5-80D3-C8953B1B52B7}"/>
              </a:ext>
            </a:extLst>
          </p:cNvPr>
          <p:cNvSpPr/>
          <p:nvPr/>
        </p:nvSpPr>
        <p:spPr>
          <a:xfrm>
            <a:off x="112203" y="2163045"/>
            <a:ext cx="2003468" cy="327258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fr-FR" sz="1400" b="1" dirty="0">
                <a:solidFill>
                  <a:schemeClr val="tx1"/>
                </a:solidFill>
              </a:rPr>
              <a:t>Profil des ménages </a:t>
            </a:r>
          </a:p>
          <a:p>
            <a:pPr algn="l"/>
            <a:r>
              <a:rPr lang="fr-FR" sz="1400" dirty="0">
                <a:solidFill>
                  <a:schemeClr val="tx1"/>
                </a:solidFill>
              </a:rPr>
              <a:t>Vision générale et zoom sur les axes de fragilités</a:t>
            </a:r>
          </a:p>
          <a:p>
            <a:pPr marL="185738" indent="-185738" algn="l">
              <a:buFont typeface="Arial" panose="020B0604020202020204" pitchFamily="34" charset="0"/>
              <a:buChar char="•"/>
            </a:pPr>
            <a:endParaRPr lang="fr-FR" sz="1400" dirty="0">
              <a:solidFill>
                <a:schemeClr val="tx1"/>
              </a:solidFill>
            </a:endParaRPr>
          </a:p>
          <a:p>
            <a:pPr marL="185738" indent="-185738" algn="l">
              <a:buFont typeface="Arial" panose="020B0604020202020204" pitchFamily="34" charset="0"/>
              <a:buChar char="•"/>
            </a:pPr>
            <a:r>
              <a:rPr lang="fr-FR" sz="1400" dirty="0">
                <a:solidFill>
                  <a:schemeClr val="tx1"/>
                </a:solidFill>
              </a:rPr>
              <a:t>Composition des ménages</a:t>
            </a:r>
          </a:p>
          <a:p>
            <a:pPr marL="185738" indent="-185738" algn="l">
              <a:buFont typeface="Arial" panose="020B0604020202020204" pitchFamily="34" charset="0"/>
              <a:buChar char="•"/>
            </a:pPr>
            <a:r>
              <a:rPr lang="fr-FR" sz="1400" dirty="0">
                <a:solidFill>
                  <a:schemeClr val="tx1"/>
                </a:solidFill>
              </a:rPr>
              <a:t>Situation économique</a:t>
            </a:r>
          </a:p>
          <a:p>
            <a:pPr marL="185738" indent="-185738" algn="l">
              <a:buFont typeface="Arial" panose="020B0604020202020204" pitchFamily="34" charset="0"/>
              <a:buChar char="•"/>
            </a:pPr>
            <a:r>
              <a:rPr lang="fr-FR" sz="1400" dirty="0">
                <a:solidFill>
                  <a:schemeClr val="tx1"/>
                </a:solidFill>
              </a:rPr>
              <a:t>Etat du logement</a:t>
            </a:r>
          </a:p>
          <a:p>
            <a:pPr marL="185738" indent="-185738" algn="l">
              <a:buFont typeface="Arial" panose="020B0604020202020204" pitchFamily="34" charset="0"/>
              <a:buChar char="•"/>
            </a:pPr>
            <a:r>
              <a:rPr lang="fr-FR" sz="1400" dirty="0">
                <a:solidFill>
                  <a:schemeClr val="tx1"/>
                </a:solidFill>
              </a:rPr>
              <a:t>Profil « énergétique »</a:t>
            </a:r>
          </a:p>
          <a:p>
            <a:pPr marL="185738" indent="-185738" algn="l"/>
            <a:endParaRPr lang="fr-FR" sz="1400" b="1" dirty="0">
              <a:solidFill>
                <a:schemeClr val="tx1"/>
              </a:solidFill>
            </a:endParaRPr>
          </a:p>
          <a:p>
            <a:pPr marL="185738" indent="-185738" algn="l"/>
            <a:r>
              <a:rPr lang="fr-FR" sz="1400" b="1" dirty="0">
                <a:solidFill>
                  <a:schemeClr val="tx1"/>
                </a:solidFill>
                <a:sym typeface="Wingdings" pitchFamily="2" charset="2"/>
              </a:rPr>
              <a:t> Situations et profils de précarité</a:t>
            </a:r>
            <a:endParaRPr lang="fr-FR" sz="1400" b="1" dirty="0">
              <a:solidFill>
                <a:schemeClr val="tx1"/>
              </a:solidFill>
            </a:endParaRPr>
          </a:p>
        </p:txBody>
      </p:sp>
      <p:sp>
        <p:nvSpPr>
          <p:cNvPr id="10" name="Rectangle 9">
            <a:extLst>
              <a:ext uri="{FF2B5EF4-FFF2-40B4-BE49-F238E27FC236}">
                <a16:creationId xmlns:a16="http://schemas.microsoft.com/office/drawing/2014/main" xmlns="" id="{E63797C7-BAD4-4867-9BF9-BF1528CF8E92}"/>
              </a:ext>
            </a:extLst>
          </p:cNvPr>
          <p:cNvSpPr/>
          <p:nvPr/>
        </p:nvSpPr>
        <p:spPr>
          <a:xfrm>
            <a:off x="4812167" y="2163045"/>
            <a:ext cx="2009973" cy="327258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fr-FR" sz="1400" b="1" dirty="0">
                <a:solidFill>
                  <a:schemeClr val="tx1"/>
                </a:solidFill>
              </a:rPr>
              <a:t>Les ménages deviennent-ils acteurs ? </a:t>
            </a:r>
          </a:p>
          <a:p>
            <a:pPr marL="185738" indent="-185738" algn="l">
              <a:buFont typeface="Arial" panose="020B0604020202020204" pitchFamily="34" charset="0"/>
              <a:buChar char="•"/>
            </a:pPr>
            <a:endParaRPr lang="fr-FR" sz="1400" dirty="0">
              <a:solidFill>
                <a:schemeClr val="tx1"/>
              </a:solidFill>
            </a:endParaRPr>
          </a:p>
          <a:p>
            <a:pPr marL="185738" indent="-185738" algn="l">
              <a:buFont typeface="Arial" panose="020B0604020202020204" pitchFamily="34" charset="0"/>
              <a:buChar char="•"/>
            </a:pPr>
            <a:r>
              <a:rPr lang="fr-FR" sz="1400" dirty="0">
                <a:solidFill>
                  <a:schemeClr val="tx1"/>
                </a:solidFill>
              </a:rPr>
              <a:t>Démarches engagées</a:t>
            </a:r>
          </a:p>
          <a:p>
            <a:pPr marL="185738" indent="-185738" algn="l">
              <a:buFont typeface="Arial" panose="020B0604020202020204" pitchFamily="34" charset="0"/>
              <a:buChar char="•"/>
            </a:pPr>
            <a:r>
              <a:rPr lang="fr-FR" sz="1400" dirty="0">
                <a:solidFill>
                  <a:schemeClr val="tx1"/>
                </a:solidFill>
              </a:rPr>
              <a:t>Changements de pratiques observées</a:t>
            </a:r>
          </a:p>
          <a:p>
            <a:pPr marL="185738" indent="-185738" algn="l">
              <a:buFont typeface="Arial" panose="020B0604020202020204" pitchFamily="34" charset="0"/>
              <a:buChar char="•"/>
            </a:pPr>
            <a:r>
              <a:rPr lang="fr-FR" sz="1400" dirty="0">
                <a:solidFill>
                  <a:schemeClr val="tx1"/>
                </a:solidFill>
              </a:rPr>
              <a:t>Meilleure compréhension </a:t>
            </a:r>
          </a:p>
          <a:p>
            <a:pPr marL="185738" indent="-185738" algn="l">
              <a:buFont typeface="Arial" panose="020B0604020202020204" pitchFamily="34" charset="0"/>
              <a:buChar char="•"/>
            </a:pPr>
            <a:r>
              <a:rPr lang="fr-FR" sz="1400" dirty="0">
                <a:solidFill>
                  <a:schemeClr val="tx1"/>
                </a:solidFill>
              </a:rPr>
              <a:t>… </a:t>
            </a:r>
          </a:p>
          <a:p>
            <a:pPr marL="185738" indent="-185738" algn="l">
              <a:buFont typeface="Arial" panose="020B0604020202020204" pitchFamily="34" charset="0"/>
              <a:buChar char="•"/>
            </a:pPr>
            <a:endParaRPr lang="fr-FR" sz="1400" dirty="0">
              <a:solidFill>
                <a:schemeClr val="tx1"/>
              </a:solidFill>
            </a:endParaRPr>
          </a:p>
        </p:txBody>
      </p:sp>
      <p:sp>
        <p:nvSpPr>
          <p:cNvPr id="11" name="Rectangle 10">
            <a:extLst>
              <a:ext uri="{FF2B5EF4-FFF2-40B4-BE49-F238E27FC236}">
                <a16:creationId xmlns:a16="http://schemas.microsoft.com/office/drawing/2014/main" xmlns="" id="{BF3FE4EF-FA9B-4B72-BF25-07B299DC142E}"/>
              </a:ext>
            </a:extLst>
          </p:cNvPr>
          <p:cNvSpPr/>
          <p:nvPr/>
        </p:nvSpPr>
        <p:spPr>
          <a:xfrm>
            <a:off x="7658630" y="2163045"/>
            <a:ext cx="2009973" cy="3283806"/>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r>
              <a:rPr lang="fr-FR" sz="1400" b="1" dirty="0">
                <a:solidFill>
                  <a:schemeClr val="tx1"/>
                </a:solidFill>
              </a:rPr>
              <a:t>Peut-on observer des évolutions sur la situation des ménages ?</a:t>
            </a:r>
          </a:p>
          <a:p>
            <a:pPr marL="185738" indent="-185738" algn="l">
              <a:buFont typeface="Arial" panose="020B0604020202020204" pitchFamily="34" charset="0"/>
              <a:buChar char="•"/>
            </a:pPr>
            <a:endParaRPr lang="fr-FR" sz="1400" dirty="0">
              <a:solidFill>
                <a:schemeClr val="tx1"/>
              </a:solidFill>
            </a:endParaRPr>
          </a:p>
          <a:p>
            <a:pPr marL="185738" indent="-185738" algn="l">
              <a:buFont typeface="Arial" panose="020B0604020202020204" pitchFamily="34" charset="0"/>
              <a:buChar char="•"/>
            </a:pPr>
            <a:r>
              <a:rPr lang="fr-FR" sz="1400" dirty="0">
                <a:solidFill>
                  <a:schemeClr val="tx1"/>
                </a:solidFill>
              </a:rPr>
              <a:t>Confort ressenti </a:t>
            </a:r>
          </a:p>
          <a:p>
            <a:pPr marL="185738" indent="-185738" algn="l">
              <a:buFont typeface="Arial" panose="020B0604020202020204" pitchFamily="34" charset="0"/>
              <a:buChar char="•"/>
            </a:pPr>
            <a:r>
              <a:rPr lang="fr-FR" sz="1400" dirty="0">
                <a:solidFill>
                  <a:schemeClr val="tx1"/>
                </a:solidFill>
              </a:rPr>
              <a:t>Consommation </a:t>
            </a:r>
          </a:p>
          <a:p>
            <a:pPr marL="185738" indent="-185738" algn="l">
              <a:buFont typeface="Arial" panose="020B0604020202020204" pitchFamily="34" charset="0"/>
              <a:buChar char="•"/>
            </a:pPr>
            <a:r>
              <a:rPr lang="fr-FR" sz="1400" dirty="0">
                <a:solidFill>
                  <a:schemeClr val="tx1"/>
                </a:solidFill>
              </a:rPr>
              <a:t>Budget énergie</a:t>
            </a:r>
          </a:p>
          <a:p>
            <a:pPr marL="185738" indent="-185738" algn="l"/>
            <a:endParaRPr lang="fr-FR" sz="1400" b="1" dirty="0">
              <a:solidFill>
                <a:schemeClr val="tx1"/>
              </a:solidFill>
            </a:endParaRPr>
          </a:p>
          <a:p>
            <a:pPr algn="l"/>
            <a:r>
              <a:rPr lang="fr-FR" sz="1400" b="1" dirty="0">
                <a:solidFill>
                  <a:schemeClr val="tx1"/>
                </a:solidFill>
              </a:rPr>
              <a:t>Y a-t-il une évolution sur la situation de précarité ? </a:t>
            </a:r>
          </a:p>
        </p:txBody>
      </p:sp>
      <p:sp>
        <p:nvSpPr>
          <p:cNvPr id="12" name="Titre 3">
            <a:extLst>
              <a:ext uri="{FF2B5EF4-FFF2-40B4-BE49-F238E27FC236}">
                <a16:creationId xmlns:a16="http://schemas.microsoft.com/office/drawing/2014/main" xmlns="" id="{4294F109-591C-4BA9-8470-1C4047E15D60}"/>
              </a:ext>
            </a:extLst>
          </p:cNvPr>
          <p:cNvSpPr>
            <a:spLocks noGrp="1"/>
          </p:cNvSpPr>
          <p:nvPr>
            <p:ph type="title"/>
          </p:nvPr>
        </p:nvSpPr>
        <p:spPr>
          <a:xfrm>
            <a:off x="495300" y="12700"/>
            <a:ext cx="8915400" cy="857704"/>
          </a:xfrm>
        </p:spPr>
        <p:txBody>
          <a:bodyPr>
            <a:normAutofit fontScale="90000"/>
          </a:bodyPr>
          <a:lstStyle/>
          <a:p>
            <a:r>
              <a:rPr lang="fr-FR" dirty="0"/>
              <a:t>Des résultats pour éclairer toutes les étapes du processus</a:t>
            </a:r>
          </a:p>
        </p:txBody>
      </p:sp>
    </p:spTree>
    <p:extLst>
      <p:ext uri="{BB962C8B-B14F-4D97-AF65-F5344CB8AC3E}">
        <p14:creationId xmlns:p14="http://schemas.microsoft.com/office/powerpoint/2010/main" val="2224715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3B4D83F-40A1-48F1-8688-844D1E1A7FA6}"/>
              </a:ext>
            </a:extLst>
          </p:cNvPr>
          <p:cNvSpPr>
            <a:spLocks noGrp="1"/>
          </p:cNvSpPr>
          <p:nvPr>
            <p:ph type="title"/>
          </p:nvPr>
        </p:nvSpPr>
        <p:spPr/>
        <p:txBody>
          <a:bodyPr>
            <a:normAutofit/>
          </a:bodyPr>
          <a:lstStyle/>
          <a:p>
            <a:r>
              <a:rPr lang="fr-FR" sz="2500" dirty="0"/>
              <a:t>Point d’attention sur les facteurs exogènes</a:t>
            </a:r>
          </a:p>
        </p:txBody>
      </p:sp>
      <p:sp>
        <p:nvSpPr>
          <p:cNvPr id="3" name="Espace réservé du texte 2">
            <a:extLst>
              <a:ext uri="{FF2B5EF4-FFF2-40B4-BE49-F238E27FC236}">
                <a16:creationId xmlns:a16="http://schemas.microsoft.com/office/drawing/2014/main" xmlns="" id="{131690CA-B272-4EA4-814F-CB48169E845E}"/>
              </a:ext>
            </a:extLst>
          </p:cNvPr>
          <p:cNvSpPr>
            <a:spLocks noGrp="1"/>
          </p:cNvSpPr>
          <p:nvPr>
            <p:ph type="body" sz="quarter" idx="13"/>
          </p:nvPr>
        </p:nvSpPr>
        <p:spPr>
          <a:xfrm>
            <a:off x="495300" y="962686"/>
            <a:ext cx="8915400" cy="4312562"/>
          </a:xfrm>
        </p:spPr>
        <p:txBody>
          <a:bodyPr/>
          <a:lstStyle/>
          <a:p>
            <a:pPr algn="just"/>
            <a:r>
              <a:rPr lang="fr-FR" sz="1400" dirty="0"/>
              <a:t>Certains facteurs externes au dispositif SLIME peuvent expliquer des changements observés chez les ménages, notamment sur leur situation de précarité énergétique, de recours aux aides, etc. Ces facteurs sont notamment une augmentation ou une baisse de revenu du foyer, un changement de composition du ménage et un changement de situation vis-à-vis de l’emploi </a:t>
            </a:r>
          </a:p>
          <a:p>
            <a:pPr lvl="1"/>
            <a:r>
              <a:rPr lang="fr-FR" sz="1200" dirty="0"/>
              <a:t>Pour les effets que nous observons, il est difficile de différencier précisément ceux qui sont du fait du dispositifs et ceux qui seront du fait de ces facteurs exogènes. Il est donc bon de prendre en compte ces facteurs afin de nuancer la lecture de certains effets</a:t>
            </a:r>
          </a:p>
          <a:p>
            <a:pPr algn="just"/>
            <a:r>
              <a:rPr lang="fr-FR" sz="1400" dirty="0"/>
              <a:t>Nous avons tout de même mesuré et pris en compte ces facteurs exogènes dans nos analyses, le principal portant sur l’évolution du revenu des ménages. Cependant, les données de revenu récoltées lors de l’étude ne sont pas suffisantes pour déterminer avec précision si une évolution de revenu s’est produite pour les ménages interrogés</a:t>
            </a:r>
          </a:p>
          <a:p>
            <a:pPr lvl="1" algn="just"/>
            <a:r>
              <a:rPr lang="fr-FR" sz="1200" dirty="0"/>
              <a:t>En effet, seuls 5 ménages ont pu donner leur revenu d’après leur avis d’imposition, et 6 ont donné une estimation de leur revenu mensuels. Les informations disponibles sur 11 ménages sur 27 ne nous ont donc pas permis d’extrapoler une tendance à la hausse ou à la baisse sur le revenu</a:t>
            </a:r>
          </a:p>
          <a:p>
            <a:pPr algn="just"/>
            <a:r>
              <a:rPr lang="fr-FR" sz="1400" dirty="0"/>
              <a:t>Concernant la situation des ménages face à l’emploi, 3 ménages ont connu un changement de situation</a:t>
            </a:r>
          </a:p>
          <a:p>
            <a:pPr lvl="1" algn="just"/>
            <a:r>
              <a:rPr lang="fr-FR" sz="1200" dirty="0"/>
              <a:t>il s’agit d’un retour à l’emploi pour un, et d’une perte d’emploi pour les deux autres</a:t>
            </a:r>
          </a:p>
          <a:p>
            <a:pPr lvl="1" algn="just"/>
            <a:r>
              <a:rPr lang="fr-FR" sz="1200" dirty="0"/>
              <a:t>Cette information ne nous permet donc pas non plus de conclure sur une potentiel hausse ou baisse de revenu moyen des ménages depuis la visite.</a:t>
            </a:r>
          </a:p>
        </p:txBody>
      </p:sp>
      <p:sp>
        <p:nvSpPr>
          <p:cNvPr id="6" name="Espace réservé du numéro de diapositive 5">
            <a:extLst>
              <a:ext uri="{FF2B5EF4-FFF2-40B4-BE49-F238E27FC236}">
                <a16:creationId xmlns:a16="http://schemas.microsoft.com/office/drawing/2014/main" xmlns="" id="{1AB0CC6E-B8BF-4276-9DEF-1AE3F7D652C2}"/>
              </a:ext>
            </a:extLst>
          </p:cNvPr>
          <p:cNvSpPr>
            <a:spLocks noGrp="1"/>
          </p:cNvSpPr>
          <p:nvPr>
            <p:ph type="sldNum" sz="quarter" idx="16"/>
          </p:nvPr>
        </p:nvSpPr>
        <p:spPr/>
        <p:txBody>
          <a:bodyPr/>
          <a:lstStyle/>
          <a:p>
            <a:fld id="{FCEE2C88-6C8F-484D-AF69-578F576B1F44}" type="slidenum">
              <a:rPr lang="en-US" smtClean="0"/>
              <a:pPr/>
              <a:t>5</a:t>
            </a:fld>
            <a:endParaRPr lang="en-US" dirty="0"/>
          </a:p>
        </p:txBody>
      </p:sp>
    </p:spTree>
    <p:extLst>
      <p:ext uri="{BB962C8B-B14F-4D97-AF65-F5344CB8AC3E}">
        <p14:creationId xmlns:p14="http://schemas.microsoft.com/office/powerpoint/2010/main" val="14816096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60582562-1E8F-48D6-86E0-3BA2CBF14B8F}"/>
              </a:ext>
            </a:extLst>
          </p:cNvPr>
          <p:cNvSpPr>
            <a:spLocks noGrp="1"/>
          </p:cNvSpPr>
          <p:nvPr>
            <p:ph type="title"/>
          </p:nvPr>
        </p:nvSpPr>
        <p:spPr/>
        <p:txBody>
          <a:bodyPr>
            <a:normAutofit/>
          </a:bodyPr>
          <a:lstStyle/>
          <a:p>
            <a:r>
              <a:rPr lang="fr-FR" dirty="0"/>
              <a:t>Profil des ménages</a:t>
            </a:r>
          </a:p>
        </p:txBody>
      </p:sp>
      <p:sp>
        <p:nvSpPr>
          <p:cNvPr id="7" name="Espace réservé du numéro de diapositive 6">
            <a:extLst>
              <a:ext uri="{FF2B5EF4-FFF2-40B4-BE49-F238E27FC236}">
                <a16:creationId xmlns:a16="http://schemas.microsoft.com/office/drawing/2014/main" xmlns="" id="{817B65B0-8690-4635-A388-DB2AA634EC0C}"/>
              </a:ext>
            </a:extLst>
          </p:cNvPr>
          <p:cNvSpPr>
            <a:spLocks noGrp="1"/>
          </p:cNvSpPr>
          <p:nvPr>
            <p:ph type="sldNum" sz="quarter" idx="17"/>
          </p:nvPr>
        </p:nvSpPr>
        <p:spPr/>
        <p:txBody>
          <a:bodyPr/>
          <a:lstStyle/>
          <a:p>
            <a:fld id="{FCEE2C88-6C8F-484D-AF69-578F576B1F44}" type="slidenum">
              <a:rPr lang="en-US" smtClean="0"/>
              <a:pPr/>
              <a:t>6</a:t>
            </a:fld>
            <a:endParaRPr lang="en-US" dirty="0"/>
          </a:p>
        </p:txBody>
      </p:sp>
    </p:spTree>
    <p:extLst>
      <p:ext uri="{BB962C8B-B14F-4D97-AF65-F5344CB8AC3E}">
        <p14:creationId xmlns:p14="http://schemas.microsoft.com/office/powerpoint/2010/main" val="1887615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a:extLst>
              <a:ext uri="{FF2B5EF4-FFF2-40B4-BE49-F238E27FC236}">
                <a16:creationId xmlns:a16="http://schemas.microsoft.com/office/drawing/2014/main" xmlns="" id="{9380860B-6B51-47B4-8E50-A95B41DD79F3}"/>
              </a:ext>
            </a:extLst>
          </p:cNvPr>
          <p:cNvSpPr>
            <a:spLocks noGrp="1"/>
          </p:cNvSpPr>
          <p:nvPr>
            <p:ph type="sldNum" sz="quarter" idx="16"/>
          </p:nvPr>
        </p:nvSpPr>
        <p:spPr/>
        <p:txBody>
          <a:bodyPr/>
          <a:lstStyle/>
          <a:p>
            <a:fld id="{FCEE2C88-6C8F-484D-AF69-578F576B1F44}" type="slidenum">
              <a:rPr lang="en-US" smtClean="0"/>
              <a:pPr/>
              <a:t>7</a:t>
            </a:fld>
            <a:endParaRPr lang="en-US" dirty="0"/>
          </a:p>
        </p:txBody>
      </p:sp>
      <p:sp>
        <p:nvSpPr>
          <p:cNvPr id="7" name="Titre 3">
            <a:extLst>
              <a:ext uri="{FF2B5EF4-FFF2-40B4-BE49-F238E27FC236}">
                <a16:creationId xmlns:a16="http://schemas.microsoft.com/office/drawing/2014/main" xmlns="" id="{512169E4-0191-44E6-9875-156DC09634FF}"/>
              </a:ext>
            </a:extLst>
          </p:cNvPr>
          <p:cNvSpPr>
            <a:spLocks noGrp="1"/>
          </p:cNvSpPr>
          <p:nvPr>
            <p:ph type="title"/>
          </p:nvPr>
        </p:nvSpPr>
        <p:spPr>
          <a:xfrm>
            <a:off x="495300" y="12700"/>
            <a:ext cx="8915400" cy="857704"/>
          </a:xfrm>
        </p:spPr>
        <p:txBody>
          <a:bodyPr>
            <a:normAutofit fontScale="90000"/>
          </a:bodyPr>
          <a:lstStyle/>
          <a:p>
            <a:r>
              <a:rPr lang="fr-FR" dirty="0"/>
              <a:t>Les ménages sont principalement des personnes seules et des locataires du parc social</a:t>
            </a:r>
          </a:p>
        </p:txBody>
      </p:sp>
      <p:sp>
        <p:nvSpPr>
          <p:cNvPr id="8" name="Espace réservé du texte 4">
            <a:extLst>
              <a:ext uri="{FF2B5EF4-FFF2-40B4-BE49-F238E27FC236}">
                <a16:creationId xmlns:a16="http://schemas.microsoft.com/office/drawing/2014/main" xmlns="" id="{F13F63D5-DD77-4794-865E-872A2A1A7BE3}"/>
              </a:ext>
            </a:extLst>
          </p:cNvPr>
          <p:cNvSpPr>
            <a:spLocks noGrp="1"/>
          </p:cNvSpPr>
          <p:nvPr>
            <p:ph type="body" sz="quarter" idx="13"/>
          </p:nvPr>
        </p:nvSpPr>
        <p:spPr>
          <a:xfrm>
            <a:off x="495300" y="962686"/>
            <a:ext cx="8915400" cy="1234796"/>
          </a:xfrm>
        </p:spPr>
        <p:txBody>
          <a:bodyPr/>
          <a:lstStyle/>
          <a:p>
            <a:r>
              <a:rPr lang="fr-FR" sz="1400" dirty="0"/>
              <a:t>Une majorité de ménages sont composés de 2 personnes ou moins et 10 foyers interrogés sur 27 sont des personnes seules</a:t>
            </a:r>
            <a:endParaRPr lang="fr-FR" sz="1200" dirty="0"/>
          </a:p>
          <a:p>
            <a:r>
              <a:rPr lang="fr-FR" sz="1400" dirty="0"/>
              <a:t>13 ménages interrogés qui n’ont pas déménagé et dont on connait les information à T0 (23 au total) sont des locataires du parc social</a:t>
            </a:r>
          </a:p>
          <a:p>
            <a:pPr lvl="1"/>
            <a:r>
              <a:rPr lang="fr-FR" sz="1200" dirty="0"/>
              <a:t>10 sont des locataires du parc privé, et aucun n’est propriétaire occupant</a:t>
            </a:r>
          </a:p>
        </p:txBody>
      </p:sp>
      <p:sp>
        <p:nvSpPr>
          <p:cNvPr id="9" name="Rectangle 8">
            <a:extLst>
              <a:ext uri="{FF2B5EF4-FFF2-40B4-BE49-F238E27FC236}">
                <a16:creationId xmlns:a16="http://schemas.microsoft.com/office/drawing/2014/main" xmlns="" id="{5717645E-5B1C-4A9C-B237-70FC66C7339F}"/>
              </a:ext>
            </a:extLst>
          </p:cNvPr>
          <p:cNvSpPr/>
          <p:nvPr/>
        </p:nvSpPr>
        <p:spPr>
          <a:xfrm>
            <a:off x="4459066" y="5336698"/>
            <a:ext cx="599115" cy="260258"/>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fr-FR" dirty="0">
                <a:solidFill>
                  <a:schemeClr val="tx1"/>
                </a:solidFill>
              </a:rPr>
              <a:t>n=27</a:t>
            </a:r>
          </a:p>
        </p:txBody>
      </p:sp>
      <p:graphicFrame>
        <p:nvGraphicFramePr>
          <p:cNvPr id="11" name="Graphique 10">
            <a:extLst>
              <a:ext uri="{FF2B5EF4-FFF2-40B4-BE49-F238E27FC236}">
                <a16:creationId xmlns:a16="http://schemas.microsoft.com/office/drawing/2014/main" xmlns="" id="{9F13573C-096A-48FB-9EB6-8C85AE2DFD5A}"/>
              </a:ext>
            </a:extLst>
          </p:cNvPr>
          <p:cNvGraphicFramePr>
            <a:graphicFrameLocks/>
          </p:cNvGraphicFramePr>
          <p:nvPr>
            <p:extLst>
              <p:ext uri="{D42A27DB-BD31-4B8C-83A1-F6EECF244321}">
                <p14:modId xmlns:p14="http://schemas.microsoft.com/office/powerpoint/2010/main" val="3770207279"/>
              </p:ext>
            </p:extLst>
          </p:nvPr>
        </p:nvGraphicFramePr>
        <p:xfrm>
          <a:off x="5438692" y="2608387"/>
          <a:ext cx="3213597" cy="336540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Graphique 11">
            <a:extLst>
              <a:ext uri="{FF2B5EF4-FFF2-40B4-BE49-F238E27FC236}">
                <a16:creationId xmlns:a16="http://schemas.microsoft.com/office/drawing/2014/main" xmlns="" id="{7ADCB97E-F5DF-4D33-B302-60BDBE6CEF61}"/>
              </a:ext>
            </a:extLst>
          </p:cNvPr>
          <p:cNvGraphicFramePr>
            <a:graphicFrameLocks/>
          </p:cNvGraphicFramePr>
          <p:nvPr>
            <p:extLst>
              <p:ext uri="{D42A27DB-BD31-4B8C-83A1-F6EECF244321}">
                <p14:modId xmlns:p14="http://schemas.microsoft.com/office/powerpoint/2010/main" val="1863494314"/>
              </p:ext>
            </p:extLst>
          </p:nvPr>
        </p:nvGraphicFramePr>
        <p:xfrm>
          <a:off x="1046931" y="2830664"/>
          <a:ext cx="2960526" cy="284233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231108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AA01157D-FEBB-487D-A23E-64A656C46535}"/>
              </a:ext>
            </a:extLst>
          </p:cNvPr>
          <p:cNvSpPr/>
          <p:nvPr/>
        </p:nvSpPr>
        <p:spPr>
          <a:xfrm>
            <a:off x="4448253" y="3284950"/>
            <a:ext cx="144000" cy="890279"/>
          </a:xfrm>
          <a:prstGeom prst="rect">
            <a:avLst/>
          </a:prstGeom>
          <a:solidFill>
            <a:schemeClr val="accent3"/>
          </a:solidFill>
          <a:ln>
            <a:solidFill>
              <a:schemeClr val="accent3"/>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sz="1400" b="1" dirty="0">
              <a:solidFill>
                <a:schemeClr val="accent3"/>
              </a:solidFill>
            </a:endParaRPr>
          </a:p>
        </p:txBody>
      </p:sp>
      <p:sp>
        <p:nvSpPr>
          <p:cNvPr id="6" name="Espace réservé du numéro de diapositive 5">
            <a:extLst>
              <a:ext uri="{FF2B5EF4-FFF2-40B4-BE49-F238E27FC236}">
                <a16:creationId xmlns:a16="http://schemas.microsoft.com/office/drawing/2014/main" xmlns="" id="{E0BFDE69-5019-4BA8-9E8C-23FDCEF39CD4}"/>
              </a:ext>
            </a:extLst>
          </p:cNvPr>
          <p:cNvSpPr>
            <a:spLocks noGrp="1"/>
          </p:cNvSpPr>
          <p:nvPr>
            <p:ph type="sldNum" sz="quarter" idx="16"/>
          </p:nvPr>
        </p:nvSpPr>
        <p:spPr/>
        <p:txBody>
          <a:bodyPr/>
          <a:lstStyle/>
          <a:p>
            <a:fld id="{FCEE2C88-6C8F-484D-AF69-578F576B1F44}" type="slidenum">
              <a:rPr lang="en-US" smtClean="0"/>
              <a:pPr/>
              <a:t>8</a:t>
            </a:fld>
            <a:endParaRPr lang="en-US" dirty="0"/>
          </a:p>
        </p:txBody>
      </p:sp>
      <p:sp>
        <p:nvSpPr>
          <p:cNvPr id="7" name="Titre 3">
            <a:extLst>
              <a:ext uri="{FF2B5EF4-FFF2-40B4-BE49-F238E27FC236}">
                <a16:creationId xmlns:a16="http://schemas.microsoft.com/office/drawing/2014/main" xmlns="" id="{6E332D68-8991-4C9B-93BE-AD276F1FA55E}"/>
              </a:ext>
            </a:extLst>
          </p:cNvPr>
          <p:cNvSpPr>
            <a:spLocks noGrp="1"/>
          </p:cNvSpPr>
          <p:nvPr>
            <p:ph type="title"/>
          </p:nvPr>
        </p:nvSpPr>
        <p:spPr>
          <a:xfrm>
            <a:off x="495300" y="10704"/>
            <a:ext cx="8915400" cy="857704"/>
          </a:xfrm>
        </p:spPr>
        <p:txBody>
          <a:bodyPr>
            <a:noAutofit/>
          </a:bodyPr>
          <a:lstStyle/>
          <a:p>
            <a:r>
              <a:rPr lang="fr-FR" sz="2500" dirty="0"/>
              <a:t>Peu de ménages sont bénéficiaires d’aides financières sur les factures au moment de la visite</a:t>
            </a:r>
          </a:p>
        </p:txBody>
      </p:sp>
      <p:sp>
        <p:nvSpPr>
          <p:cNvPr id="8" name="Espace réservé du texte 4">
            <a:extLst>
              <a:ext uri="{FF2B5EF4-FFF2-40B4-BE49-F238E27FC236}">
                <a16:creationId xmlns:a16="http://schemas.microsoft.com/office/drawing/2014/main" xmlns="" id="{CD69520D-B7AB-450E-8295-5FE05211CCD1}"/>
              </a:ext>
            </a:extLst>
          </p:cNvPr>
          <p:cNvSpPr txBox="1">
            <a:spLocks/>
          </p:cNvSpPr>
          <p:nvPr/>
        </p:nvSpPr>
        <p:spPr>
          <a:xfrm>
            <a:off x="412376" y="975006"/>
            <a:ext cx="8915400" cy="1056286"/>
          </a:xfrm>
          <a:prstGeom prst="rect">
            <a:avLst/>
          </a:prstGeom>
        </p:spPr>
        <p:txBody>
          <a:bodyPr vert="horz" lIns="107287" tIns="53643" rIns="107287" bIns="53643" rtlCol="0">
            <a:spAutoFit/>
          </a:bodyPr>
          <a:lstStyle>
            <a:lvl1pPr marL="327009" indent="-327009" algn="l" defTabSz="436012" rtl="0" eaLnBrk="1" latinLnBrk="0" hangingPunct="1">
              <a:spcBef>
                <a:spcPct val="20000"/>
              </a:spcBef>
              <a:buFontTx/>
              <a:buBlip>
                <a:blip r:embed="rId2"/>
              </a:buBlip>
              <a:defRPr sz="1600" b="1" kern="1200">
                <a:solidFill>
                  <a:schemeClr val="tx1"/>
                </a:solidFill>
                <a:latin typeface="+mn-lt"/>
                <a:ea typeface="+mn-ea"/>
                <a:cs typeface="+mn-cs"/>
              </a:defRPr>
            </a:lvl1pPr>
            <a:lvl2pPr marL="708521" indent="-272508" algn="l" defTabSz="436012" rtl="0" eaLnBrk="1" latinLnBrk="0" hangingPunct="1">
              <a:spcBef>
                <a:spcPct val="20000"/>
              </a:spcBef>
              <a:buFont typeface="Arial"/>
              <a:buChar char="–"/>
              <a:defRPr sz="1400" kern="1200">
                <a:solidFill>
                  <a:schemeClr val="tx1"/>
                </a:solidFill>
                <a:latin typeface="+mn-lt"/>
                <a:ea typeface="+mn-ea"/>
                <a:cs typeface="+mn-cs"/>
              </a:defRPr>
            </a:lvl2pPr>
            <a:lvl3pPr marL="1090031" indent="-218006" algn="l" defTabSz="436012" rtl="0" eaLnBrk="1" latinLnBrk="0" hangingPunct="1">
              <a:spcBef>
                <a:spcPct val="20000"/>
              </a:spcBef>
              <a:buFont typeface="Arial"/>
              <a:buChar char="•"/>
              <a:defRPr sz="1200" kern="1200">
                <a:solidFill>
                  <a:schemeClr val="tx1"/>
                </a:solidFill>
                <a:latin typeface="+mn-lt"/>
                <a:ea typeface="+mn-ea"/>
                <a:cs typeface="+mn-cs"/>
              </a:defRPr>
            </a:lvl3pPr>
            <a:lvl4pPr marL="1526044" indent="-218006" algn="l" defTabSz="436012" rtl="0" eaLnBrk="1" latinLnBrk="0" hangingPunct="1">
              <a:spcBef>
                <a:spcPct val="20000"/>
              </a:spcBef>
              <a:buFont typeface="Arial"/>
              <a:buChar char="–"/>
              <a:defRPr sz="1100" kern="1200">
                <a:solidFill>
                  <a:schemeClr val="tx1"/>
                </a:solidFill>
                <a:latin typeface="+mn-lt"/>
                <a:ea typeface="+mn-ea"/>
                <a:cs typeface="+mn-cs"/>
              </a:defRPr>
            </a:lvl4pPr>
            <a:lvl5pPr marL="1962057" indent="-218006" algn="l" defTabSz="436012" rtl="0" eaLnBrk="1" latinLnBrk="0" hangingPunct="1">
              <a:spcBef>
                <a:spcPct val="20000"/>
              </a:spcBef>
              <a:buFont typeface="Arial"/>
              <a:buChar char="»"/>
              <a:defRPr sz="1100" kern="1200">
                <a:solidFill>
                  <a:schemeClr val="tx1"/>
                </a:solidFill>
                <a:latin typeface="+mn-lt"/>
                <a:ea typeface="+mn-ea"/>
                <a:cs typeface="+mn-cs"/>
              </a:defRPr>
            </a:lvl5pPr>
            <a:lvl6pPr marL="2398069" indent="-218006" algn="l" defTabSz="436012" rtl="0" eaLnBrk="1" latinLnBrk="0" hangingPunct="1">
              <a:spcBef>
                <a:spcPct val="20000"/>
              </a:spcBef>
              <a:buFont typeface="Arial"/>
              <a:buChar char="•"/>
              <a:defRPr sz="1900" kern="1200">
                <a:solidFill>
                  <a:schemeClr val="tx1"/>
                </a:solidFill>
                <a:latin typeface="+mn-lt"/>
                <a:ea typeface="+mn-ea"/>
                <a:cs typeface="+mn-cs"/>
              </a:defRPr>
            </a:lvl6pPr>
            <a:lvl7pPr marL="2834082" indent="-218006" algn="l" defTabSz="436012" rtl="0" eaLnBrk="1" latinLnBrk="0" hangingPunct="1">
              <a:spcBef>
                <a:spcPct val="20000"/>
              </a:spcBef>
              <a:buFont typeface="Arial"/>
              <a:buChar char="•"/>
              <a:defRPr sz="1900" kern="1200">
                <a:solidFill>
                  <a:schemeClr val="tx1"/>
                </a:solidFill>
                <a:latin typeface="+mn-lt"/>
                <a:ea typeface="+mn-ea"/>
                <a:cs typeface="+mn-cs"/>
              </a:defRPr>
            </a:lvl7pPr>
            <a:lvl8pPr marL="3270094" indent="-218006" algn="l" defTabSz="436012" rtl="0" eaLnBrk="1" latinLnBrk="0" hangingPunct="1">
              <a:spcBef>
                <a:spcPct val="20000"/>
              </a:spcBef>
              <a:buFont typeface="Arial"/>
              <a:buChar char="•"/>
              <a:defRPr sz="1900" kern="1200">
                <a:solidFill>
                  <a:schemeClr val="tx1"/>
                </a:solidFill>
                <a:latin typeface="+mn-lt"/>
                <a:ea typeface="+mn-ea"/>
                <a:cs typeface="+mn-cs"/>
              </a:defRPr>
            </a:lvl8pPr>
            <a:lvl9pPr marL="3706106" indent="-218006" algn="l" defTabSz="436012" rtl="0" eaLnBrk="1" latinLnBrk="0" hangingPunct="1">
              <a:spcBef>
                <a:spcPct val="20000"/>
              </a:spcBef>
              <a:buFont typeface="Arial"/>
              <a:buChar char="•"/>
              <a:defRPr sz="1900" kern="1200">
                <a:solidFill>
                  <a:schemeClr val="tx1"/>
                </a:solidFill>
                <a:latin typeface="+mn-lt"/>
                <a:ea typeface="+mn-ea"/>
                <a:cs typeface="+mn-cs"/>
              </a:defRPr>
            </a:lvl9pPr>
          </a:lstStyle>
          <a:p>
            <a:r>
              <a:rPr lang="fr-FR" sz="1400" dirty="0"/>
              <a:t>11 ménages touchent le RSA en T0</a:t>
            </a:r>
          </a:p>
          <a:p>
            <a:r>
              <a:rPr lang="fr-FR" sz="1400" dirty="0"/>
              <a:t>2 ménages sont éligible au CMU/ACS</a:t>
            </a:r>
          </a:p>
          <a:p>
            <a:r>
              <a:rPr lang="fr-FR" sz="1400" dirty="0"/>
              <a:t>Seuls 2 ménages bénéficient des tarifs sociaux de l’énergie et 2 d’aides aux paiement des factures d’énergie</a:t>
            </a:r>
          </a:p>
        </p:txBody>
      </p:sp>
      <p:sp>
        <p:nvSpPr>
          <p:cNvPr id="3" name="Rectangle 2">
            <a:extLst>
              <a:ext uri="{FF2B5EF4-FFF2-40B4-BE49-F238E27FC236}">
                <a16:creationId xmlns:a16="http://schemas.microsoft.com/office/drawing/2014/main" xmlns="" id="{EEDE0383-C0D5-4403-AFE4-9DBF79F369BF}"/>
              </a:ext>
            </a:extLst>
          </p:cNvPr>
          <p:cNvSpPr/>
          <p:nvPr/>
        </p:nvSpPr>
        <p:spPr>
          <a:xfrm>
            <a:off x="2313119" y="2173043"/>
            <a:ext cx="2002971" cy="9000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400" dirty="0">
                <a:solidFill>
                  <a:schemeClr val="tx1"/>
                </a:solidFill>
              </a:rPr>
              <a:t>Bénéficiaire du RSA</a:t>
            </a:r>
          </a:p>
        </p:txBody>
      </p:sp>
      <p:sp>
        <p:nvSpPr>
          <p:cNvPr id="9" name="Rectangle 8">
            <a:extLst>
              <a:ext uri="{FF2B5EF4-FFF2-40B4-BE49-F238E27FC236}">
                <a16:creationId xmlns:a16="http://schemas.microsoft.com/office/drawing/2014/main" xmlns="" id="{6E2C9E05-2F15-4CFF-9C62-582EE04A8FEA}"/>
              </a:ext>
            </a:extLst>
          </p:cNvPr>
          <p:cNvSpPr/>
          <p:nvPr/>
        </p:nvSpPr>
        <p:spPr>
          <a:xfrm>
            <a:off x="2313119" y="3275229"/>
            <a:ext cx="2002971" cy="9000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400" dirty="0">
                <a:solidFill>
                  <a:schemeClr val="tx1"/>
                </a:solidFill>
              </a:rPr>
              <a:t>Eligible au CMU/ACS</a:t>
            </a:r>
          </a:p>
        </p:txBody>
      </p:sp>
      <p:sp>
        <p:nvSpPr>
          <p:cNvPr id="10" name="Rectangle 9">
            <a:extLst>
              <a:ext uri="{FF2B5EF4-FFF2-40B4-BE49-F238E27FC236}">
                <a16:creationId xmlns:a16="http://schemas.microsoft.com/office/drawing/2014/main" xmlns="" id="{5C73439F-C504-45AF-97EA-00859E5A6874}"/>
              </a:ext>
            </a:extLst>
          </p:cNvPr>
          <p:cNvSpPr/>
          <p:nvPr/>
        </p:nvSpPr>
        <p:spPr>
          <a:xfrm>
            <a:off x="2313119" y="4377415"/>
            <a:ext cx="2002971" cy="9000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400" dirty="0">
                <a:solidFill>
                  <a:schemeClr val="tx1"/>
                </a:solidFill>
              </a:rPr>
              <a:t>Bénéficiaires des tarifs sociaux de l’énergie</a:t>
            </a:r>
          </a:p>
        </p:txBody>
      </p:sp>
      <p:sp>
        <p:nvSpPr>
          <p:cNvPr id="11" name="Rectangle 10">
            <a:extLst>
              <a:ext uri="{FF2B5EF4-FFF2-40B4-BE49-F238E27FC236}">
                <a16:creationId xmlns:a16="http://schemas.microsoft.com/office/drawing/2014/main" xmlns="" id="{C2C5D582-8B73-41A9-B6A3-C0F49BD7CE1C}"/>
              </a:ext>
            </a:extLst>
          </p:cNvPr>
          <p:cNvSpPr/>
          <p:nvPr/>
        </p:nvSpPr>
        <p:spPr>
          <a:xfrm>
            <a:off x="2313119" y="5479602"/>
            <a:ext cx="2002971" cy="900000"/>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400" dirty="0">
                <a:solidFill>
                  <a:schemeClr val="tx1"/>
                </a:solidFill>
              </a:rPr>
              <a:t>Bénéficiaires d’aides au paiement des factures d’énergie (FSL, CCAS, asso)</a:t>
            </a:r>
          </a:p>
        </p:txBody>
      </p:sp>
      <p:sp>
        <p:nvSpPr>
          <p:cNvPr id="12" name="Rectangle 11">
            <a:extLst>
              <a:ext uri="{FF2B5EF4-FFF2-40B4-BE49-F238E27FC236}">
                <a16:creationId xmlns:a16="http://schemas.microsoft.com/office/drawing/2014/main" xmlns="" id="{2CFB0D1C-9861-472D-AF26-6445A6976B15}"/>
              </a:ext>
            </a:extLst>
          </p:cNvPr>
          <p:cNvSpPr/>
          <p:nvPr/>
        </p:nvSpPr>
        <p:spPr>
          <a:xfrm>
            <a:off x="4448255" y="2173043"/>
            <a:ext cx="2304000" cy="900000"/>
          </a:xfrm>
          <a:prstGeom prst="rect">
            <a:avLst/>
          </a:prstGeom>
          <a:noFill/>
          <a:ln w="19050">
            <a:solidFill>
              <a:schemeClr val="accent3"/>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400" b="1" dirty="0">
                <a:solidFill>
                  <a:schemeClr val="accent3"/>
                </a:solidFill>
              </a:rPr>
              <a:t>11/32</a:t>
            </a:r>
          </a:p>
        </p:txBody>
      </p:sp>
      <p:sp>
        <p:nvSpPr>
          <p:cNvPr id="13" name="Rectangle 12">
            <a:extLst>
              <a:ext uri="{FF2B5EF4-FFF2-40B4-BE49-F238E27FC236}">
                <a16:creationId xmlns:a16="http://schemas.microsoft.com/office/drawing/2014/main" xmlns="" id="{8151381E-CDB0-4D3A-850B-4FD2921AEE09}"/>
              </a:ext>
            </a:extLst>
          </p:cNvPr>
          <p:cNvSpPr/>
          <p:nvPr/>
        </p:nvSpPr>
        <p:spPr>
          <a:xfrm>
            <a:off x="4448255" y="3275229"/>
            <a:ext cx="2304000" cy="900000"/>
          </a:xfrm>
          <a:prstGeom prst="rect">
            <a:avLst/>
          </a:prstGeom>
          <a:noFill/>
          <a:ln w="19050">
            <a:solidFill>
              <a:schemeClr val="accent3"/>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400" b="1" dirty="0">
                <a:solidFill>
                  <a:schemeClr val="accent3"/>
                </a:solidFill>
              </a:rPr>
              <a:t>2/32</a:t>
            </a:r>
          </a:p>
        </p:txBody>
      </p:sp>
      <p:sp>
        <p:nvSpPr>
          <p:cNvPr id="14" name="Rectangle 13">
            <a:extLst>
              <a:ext uri="{FF2B5EF4-FFF2-40B4-BE49-F238E27FC236}">
                <a16:creationId xmlns:a16="http://schemas.microsoft.com/office/drawing/2014/main" xmlns="" id="{F3BC7262-CB0D-4AAB-B2A9-D74D65EA512B}"/>
              </a:ext>
            </a:extLst>
          </p:cNvPr>
          <p:cNvSpPr/>
          <p:nvPr/>
        </p:nvSpPr>
        <p:spPr>
          <a:xfrm>
            <a:off x="4448255" y="4382276"/>
            <a:ext cx="2304000" cy="900000"/>
          </a:xfrm>
          <a:prstGeom prst="rect">
            <a:avLst/>
          </a:prstGeom>
          <a:noFill/>
          <a:ln w="19050">
            <a:solidFill>
              <a:schemeClr val="accent3"/>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400" b="1" dirty="0">
                <a:solidFill>
                  <a:schemeClr val="accent3"/>
                </a:solidFill>
              </a:rPr>
              <a:t>2/32</a:t>
            </a:r>
          </a:p>
        </p:txBody>
      </p:sp>
      <p:sp>
        <p:nvSpPr>
          <p:cNvPr id="15" name="Rectangle 14">
            <a:extLst>
              <a:ext uri="{FF2B5EF4-FFF2-40B4-BE49-F238E27FC236}">
                <a16:creationId xmlns:a16="http://schemas.microsoft.com/office/drawing/2014/main" xmlns="" id="{73854479-8C11-46F4-933A-D8C7BA317A60}"/>
              </a:ext>
            </a:extLst>
          </p:cNvPr>
          <p:cNvSpPr/>
          <p:nvPr/>
        </p:nvSpPr>
        <p:spPr>
          <a:xfrm>
            <a:off x="4448255" y="5479602"/>
            <a:ext cx="2304000" cy="900000"/>
          </a:xfrm>
          <a:prstGeom prst="rect">
            <a:avLst/>
          </a:prstGeom>
          <a:noFill/>
          <a:ln w="19050">
            <a:solidFill>
              <a:schemeClr val="accent3"/>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400" b="1" dirty="0">
                <a:solidFill>
                  <a:schemeClr val="accent3"/>
                </a:solidFill>
              </a:rPr>
              <a:t>2/32</a:t>
            </a:r>
          </a:p>
        </p:txBody>
      </p:sp>
      <p:sp>
        <p:nvSpPr>
          <p:cNvPr id="17" name="Rectangle 16">
            <a:extLst>
              <a:ext uri="{FF2B5EF4-FFF2-40B4-BE49-F238E27FC236}">
                <a16:creationId xmlns:a16="http://schemas.microsoft.com/office/drawing/2014/main" xmlns="" id="{86E63F5E-CB08-4AF4-9827-E3FE53549EB1}"/>
              </a:ext>
            </a:extLst>
          </p:cNvPr>
          <p:cNvSpPr/>
          <p:nvPr/>
        </p:nvSpPr>
        <p:spPr>
          <a:xfrm>
            <a:off x="4448254" y="2173043"/>
            <a:ext cx="792000" cy="900000"/>
          </a:xfrm>
          <a:prstGeom prst="rect">
            <a:avLst/>
          </a:prstGeom>
          <a:solidFill>
            <a:schemeClr val="accent3"/>
          </a:solidFill>
          <a:ln>
            <a:solidFill>
              <a:schemeClr val="accent3"/>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sz="1400" b="1" dirty="0">
              <a:solidFill>
                <a:schemeClr val="accent3"/>
              </a:solidFill>
            </a:endParaRPr>
          </a:p>
        </p:txBody>
      </p:sp>
      <p:sp>
        <p:nvSpPr>
          <p:cNvPr id="18" name="Rectangle 17">
            <a:extLst>
              <a:ext uri="{FF2B5EF4-FFF2-40B4-BE49-F238E27FC236}">
                <a16:creationId xmlns:a16="http://schemas.microsoft.com/office/drawing/2014/main" xmlns="" id="{185B0079-A741-45B0-8DE3-ABEEEC3DA4D7}"/>
              </a:ext>
            </a:extLst>
          </p:cNvPr>
          <p:cNvSpPr/>
          <p:nvPr/>
        </p:nvSpPr>
        <p:spPr>
          <a:xfrm>
            <a:off x="4448253" y="5479602"/>
            <a:ext cx="144000" cy="900000"/>
          </a:xfrm>
          <a:prstGeom prst="rect">
            <a:avLst/>
          </a:prstGeom>
          <a:solidFill>
            <a:schemeClr val="accent3"/>
          </a:solidFill>
          <a:ln>
            <a:solidFill>
              <a:schemeClr val="accent3"/>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sz="1400" b="1" dirty="0">
              <a:solidFill>
                <a:schemeClr val="accent3"/>
              </a:solidFill>
            </a:endParaRPr>
          </a:p>
        </p:txBody>
      </p:sp>
      <p:sp>
        <p:nvSpPr>
          <p:cNvPr id="16" name="Rectangle 15">
            <a:extLst>
              <a:ext uri="{FF2B5EF4-FFF2-40B4-BE49-F238E27FC236}">
                <a16:creationId xmlns:a16="http://schemas.microsoft.com/office/drawing/2014/main" xmlns="" id="{531E6BDB-C1AF-4838-B121-7D425BAB704C}"/>
              </a:ext>
            </a:extLst>
          </p:cNvPr>
          <p:cNvSpPr/>
          <p:nvPr/>
        </p:nvSpPr>
        <p:spPr>
          <a:xfrm>
            <a:off x="4448253" y="4382276"/>
            <a:ext cx="144000" cy="900000"/>
          </a:xfrm>
          <a:prstGeom prst="rect">
            <a:avLst/>
          </a:prstGeom>
          <a:solidFill>
            <a:schemeClr val="accent3"/>
          </a:solidFill>
          <a:ln>
            <a:solidFill>
              <a:schemeClr val="accent3"/>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sz="1400" b="1" dirty="0">
              <a:solidFill>
                <a:schemeClr val="accent3"/>
              </a:solidFill>
            </a:endParaRPr>
          </a:p>
        </p:txBody>
      </p:sp>
    </p:spTree>
    <p:extLst>
      <p:ext uri="{BB962C8B-B14F-4D97-AF65-F5344CB8AC3E}">
        <p14:creationId xmlns:p14="http://schemas.microsoft.com/office/powerpoint/2010/main" val="2806395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CE4AC11-0B8E-4B71-AD29-0BD28231FF89}"/>
              </a:ext>
            </a:extLst>
          </p:cNvPr>
          <p:cNvSpPr>
            <a:spLocks noGrp="1"/>
          </p:cNvSpPr>
          <p:nvPr>
            <p:ph type="title"/>
          </p:nvPr>
        </p:nvSpPr>
        <p:spPr/>
        <p:txBody>
          <a:bodyPr/>
          <a:lstStyle/>
          <a:p>
            <a:r>
              <a:rPr lang="fr-FR" dirty="0"/>
              <a:t>La « mise en action » après la visite</a:t>
            </a:r>
          </a:p>
        </p:txBody>
      </p:sp>
      <p:sp>
        <p:nvSpPr>
          <p:cNvPr id="7" name="Espace réservé du numéro de diapositive 6">
            <a:extLst>
              <a:ext uri="{FF2B5EF4-FFF2-40B4-BE49-F238E27FC236}">
                <a16:creationId xmlns:a16="http://schemas.microsoft.com/office/drawing/2014/main" xmlns="" id="{F763EA50-F95E-46A8-B358-91BC1D9931BD}"/>
              </a:ext>
            </a:extLst>
          </p:cNvPr>
          <p:cNvSpPr>
            <a:spLocks noGrp="1"/>
          </p:cNvSpPr>
          <p:nvPr>
            <p:ph type="sldNum" sz="quarter" idx="17"/>
          </p:nvPr>
        </p:nvSpPr>
        <p:spPr/>
        <p:txBody>
          <a:bodyPr/>
          <a:lstStyle/>
          <a:p>
            <a:fld id="{FCEE2C88-6C8F-484D-AF69-578F576B1F44}" type="slidenum">
              <a:rPr lang="en-US" smtClean="0"/>
              <a:pPr/>
              <a:t>9</a:t>
            </a:fld>
            <a:endParaRPr lang="en-US" dirty="0"/>
          </a:p>
        </p:txBody>
      </p:sp>
    </p:spTree>
    <p:extLst>
      <p:ext uri="{BB962C8B-B14F-4D97-AF65-F5344CB8AC3E}">
        <p14:creationId xmlns:p14="http://schemas.microsoft.com/office/powerpoint/2010/main" val="3875877454"/>
      </p:ext>
    </p:extLst>
  </p:cSld>
  <p:clrMapOvr>
    <a:masterClrMapping/>
  </p:clrMapOvr>
</p:sld>
</file>

<file path=ppt/theme/theme1.xml><?xml version="1.0" encoding="utf-8"?>
<a:theme xmlns:a="http://schemas.openxmlformats.org/drawingml/2006/main" name="Thème Office">
  <a:themeElements>
    <a:clrScheme name="Kimso">
      <a:dk1>
        <a:srgbClr val="000000"/>
      </a:dk1>
      <a:lt1>
        <a:srgbClr val="FFFFFF"/>
      </a:lt1>
      <a:dk2>
        <a:srgbClr val="E5007D"/>
      </a:dk2>
      <a:lt2>
        <a:srgbClr val="2BB8C5"/>
      </a:lt2>
      <a:accent1>
        <a:srgbClr val="E5007D"/>
      </a:accent1>
      <a:accent2>
        <a:srgbClr val="2BB8C5"/>
      </a:accent2>
      <a:accent3>
        <a:srgbClr val="935393"/>
      </a:accent3>
      <a:accent4>
        <a:srgbClr val="4C2462"/>
      </a:accent4>
      <a:accent5>
        <a:srgbClr val="29CF76"/>
      </a:accent5>
      <a:accent6>
        <a:srgbClr val="CC006A"/>
      </a:accent6>
      <a:hlink>
        <a:srgbClr val="34587A"/>
      </a:hlink>
      <a:folHlink>
        <a:srgbClr val="B7275D"/>
      </a:folHlink>
    </a:clrScheme>
    <a:fontScheme name="Custom 1">
      <a:majorFont>
        <a:latin typeface="helvetica"/>
        <a:ea typeface=""/>
        <a:cs typeface="Helvetica"/>
      </a:majorFont>
      <a:minorFont>
        <a:latin typeface="helvetica"/>
        <a:ea typeface=""/>
        <a:cs typeface="Helvetica"/>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lumMod val="95000"/>
          </a:schemeClr>
        </a:solidFill>
        <a:ln>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marL="185738" indent="-185738" algn="l">
          <a:buFont typeface="Arial" panose="020B0604020202020204" pitchFamily="34" charset="0"/>
          <a:buChar char="•"/>
          <a:defRPr sz="1400" dirty="0" smtClean="0">
            <a:solidFill>
              <a:schemeClr val="tx1"/>
            </a:solidFill>
          </a:defRPr>
        </a:defPPr>
      </a:lstStyle>
      <a:style>
        <a:lnRef idx="1">
          <a:schemeClr val="accent1"/>
        </a:lnRef>
        <a:fillRef idx="3">
          <a:schemeClr val="accent1"/>
        </a:fillRef>
        <a:effectRef idx="2">
          <a:schemeClr val="accent1"/>
        </a:effectRef>
        <a:fontRef idx="minor">
          <a:schemeClr val="lt1"/>
        </a:fontRef>
      </a:style>
    </a:spDef>
    <a:lnDef>
      <a:spPr>
        <a:ln w="12700">
          <a:solidFill>
            <a:schemeClr val="bg1">
              <a:lumMod val="65000"/>
            </a:schemeClr>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marL="185738" indent="-185738">
          <a:buFont typeface="Arial" panose="020B0604020202020204" pitchFamily="34" charset="0"/>
          <a:buChar char="•"/>
          <a:defRPr sz="1400" dirty="0" smtClean="0"/>
        </a:defPPr>
      </a:lstStyle>
    </a:txDef>
  </a:objectDefaults>
  <a:extraClrSchemeLst/>
  <a:extLst>
    <a:ext uri="{05A4C25C-085E-4340-85A3-A5531E510DB2}">
      <thm15:themeFamily xmlns:thm15="http://schemas.microsoft.com/office/thememl/2012/main" name="Template PPT" id="{8F745639-C8B0-4ED4-86C3-3DADF5BBB59B}" vid="{EA1A4E63-E575-4301-ABD9-1D27728D322E}"/>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 PPT VF</Template>
  <TotalTime>498</TotalTime>
  <Words>3411</Words>
  <Application>Microsoft Office PowerPoint</Application>
  <PresentationFormat>Format A4 (210 x 297 mm)</PresentationFormat>
  <Paragraphs>419</Paragraphs>
  <Slides>29</Slides>
  <Notes>8</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29</vt:i4>
      </vt:variant>
    </vt:vector>
  </HeadingPairs>
  <TitlesOfParts>
    <vt:vector size="37" baseType="lpstr">
      <vt:lpstr>Malgun Gothic</vt:lpstr>
      <vt:lpstr>Arial</vt:lpstr>
      <vt:lpstr>Calibri</vt:lpstr>
      <vt:lpstr>Calibri Light</vt:lpstr>
      <vt:lpstr>Helvetica</vt:lpstr>
      <vt:lpstr>Helvetica</vt:lpstr>
      <vt:lpstr>Wingdings</vt:lpstr>
      <vt:lpstr>Thème Office</vt:lpstr>
      <vt:lpstr>Rapport - Collectivité</vt:lpstr>
      <vt:lpstr>Une enquête par questionnaires</vt:lpstr>
      <vt:lpstr>Un effort de représentativité de l’échantillon interrogé</vt:lpstr>
      <vt:lpstr>Des résultats pour éclairer toutes les étapes du processus</vt:lpstr>
      <vt:lpstr>Point d’attention sur les facteurs exogènes</vt:lpstr>
      <vt:lpstr>Profil des ménages</vt:lpstr>
      <vt:lpstr>Les ménages sont principalement des personnes seules et des locataires du parc social</vt:lpstr>
      <vt:lpstr>Peu de ménages sont bénéficiaires d’aides financières sur les factures au moment de la visite</vt:lpstr>
      <vt:lpstr>La « mise en action » après la visite</vt:lpstr>
      <vt:lpstr>Synthèse sur la mise en action</vt:lpstr>
      <vt:lpstr>La plupart des ménages (23/27) déclarent avoir échangé avec un des acteurs conseillés durant la visite</vt:lpstr>
      <vt:lpstr>Une majorité de ménages déclarent mieux comprendre les aides auxquelles ils ont droit</vt:lpstr>
      <vt:lpstr>22 ménages sur 27 utilisent le Chèque Energie lors de l’enquête</vt:lpstr>
      <vt:lpstr>Des travaux sont en cours ou ont été réalisés chez 11 ménages sur 27 depuis la visite</vt:lpstr>
      <vt:lpstr>Les ménages intègrent quelques écogestes et évoluent un peu dans leurs pratiques</vt:lpstr>
      <vt:lpstr>La plupart des ménages trouvent les petits équipements installés pendant la visite utiles</vt:lpstr>
      <vt:lpstr>Les ménages semblent être convaincus de l’intérêt d’investir dans des équipements moins énergivores</vt:lpstr>
      <vt:lpstr>Le suivi de la consommation d’énergie est désormais régulier pour 21 ménages sur 27</vt:lpstr>
      <vt:lpstr>Les effets observés </vt:lpstr>
      <vt:lpstr>Synthèse sur les effets observés</vt:lpstr>
      <vt:lpstr>   Un tiers des ménages ont déménagé depuis la visite</vt:lpstr>
      <vt:lpstr>Beaucoup moins de ménages déclarent souffrir du froid en hiver</vt:lpstr>
      <vt:lpstr>16% des ménages jugent leur niveau de confort thermique satisfaisant </vt:lpstr>
      <vt:lpstr>Une légère dégradation sur le niveau d’humidité ressenti pour la moitié des ménages</vt:lpstr>
      <vt:lpstr>7 ménages sur 27 ont l’impression d’avoir fait des économies sans réduire leur confort</vt:lpstr>
      <vt:lpstr>21 ménages sur 27 ont encore des difficultés à payer leurs factures d’énergie</vt:lpstr>
      <vt:lpstr>Satisfaction et transmission aux autres</vt:lpstr>
      <vt:lpstr>Des ménages très satisfaits des visites</vt:lpstr>
      <vt:lpstr>55% des ménages ont parlé de l’intervention à leurs proches et 48% ont transmis des conseils à d’autres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Rapport Morbihan</dc:title>
  <dc:creator>Eléonore LAVOINE</dc:creator>
  <cp:lastModifiedBy>Aurelien</cp:lastModifiedBy>
  <cp:revision>352</cp:revision>
  <dcterms:created xsi:type="dcterms:W3CDTF">2020-05-20T13:20:16Z</dcterms:created>
  <dcterms:modified xsi:type="dcterms:W3CDTF">2021-01-27T11:53:45Z</dcterms:modified>
</cp:coreProperties>
</file>